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Aileron" panose="020B0604020202020204" charset="0"/>
      <p:regular r:id="rId17"/>
    </p:embeddedFont>
    <p:embeddedFont>
      <p:font typeface="Aileron Bold" panose="020B0604020202020204" charset="0"/>
      <p:regular r:id="rId18"/>
    </p:embeddedFont>
    <p:embeddedFont>
      <p:font typeface="Aileron Light" panose="020B0604020202020204" charset="0"/>
      <p:regular r:id="rId19"/>
    </p:embeddedFont>
    <p:embeddedFont>
      <p:font typeface="Bricolage Grotesque Ultra-Bold" panose="020B0604020202020204" charset="0"/>
      <p:regular r:id="rId20"/>
    </p:embeddedFont>
    <p:embeddedFont>
      <p:font typeface="Open Sans Bold" panose="020B0604020202020204" charset="0"/>
      <p:regular r:id="rId21"/>
    </p:embeddedFont>
    <p:embeddedFont>
      <p:font typeface="Open Sauce Heavy"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9" d="100"/>
          <a:sy n="49" d="100"/>
        </p:scale>
        <p:origin x="364" y="-4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7.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6.jpeg"/><Relationship Id="rId5" Type="http://schemas.openxmlformats.org/officeDocument/2006/relationships/image" Target="../media/image25.svg"/><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rot="1584679">
            <a:off x="-3505619" y="4496748"/>
            <a:ext cx="9582999" cy="9523105"/>
          </a:xfrm>
          <a:custGeom>
            <a:avLst/>
            <a:gdLst/>
            <a:ahLst/>
            <a:cxnLst/>
            <a:rect l="l" t="t" r="r" b="b"/>
            <a:pathLst>
              <a:path w="9582999" h="9523105">
                <a:moveTo>
                  <a:pt x="0" y="0"/>
                </a:moveTo>
                <a:lnTo>
                  <a:pt x="9582999" y="0"/>
                </a:lnTo>
                <a:lnTo>
                  <a:pt x="9582999" y="9523104"/>
                </a:lnTo>
                <a:lnTo>
                  <a:pt x="0" y="9523104"/>
                </a:lnTo>
                <a:lnTo>
                  <a:pt x="0" y="0"/>
                </a:lnTo>
                <a:close/>
              </a:path>
            </a:pathLst>
          </a:custGeom>
          <a:blipFill>
            <a:blip>
              <a:alphaModFix amt="30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2210742" y="-455565"/>
            <a:ext cx="8155575" cy="7498031"/>
          </a:xfrm>
          <a:custGeom>
            <a:avLst/>
            <a:gdLst/>
            <a:ahLst/>
            <a:cxnLst/>
            <a:rect l="l" t="t" r="r" b="b"/>
            <a:pathLst>
              <a:path w="8155575" h="7498031">
                <a:moveTo>
                  <a:pt x="0" y="0"/>
                </a:moveTo>
                <a:lnTo>
                  <a:pt x="8155574" y="0"/>
                </a:lnTo>
                <a:lnTo>
                  <a:pt x="8155574" y="7498031"/>
                </a:lnTo>
                <a:lnTo>
                  <a:pt x="0" y="7498031"/>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3022304" y="2727088"/>
            <a:ext cx="12243391" cy="2263775"/>
          </a:xfrm>
          <a:prstGeom prst="rect">
            <a:avLst/>
          </a:prstGeom>
        </p:spPr>
        <p:txBody>
          <a:bodyPr lIns="0" tIns="0" rIns="0" bIns="0" rtlCol="0" anchor="t">
            <a:spAutoFit/>
          </a:bodyPr>
          <a:lstStyle/>
          <a:p>
            <a:pPr algn="ctr">
              <a:lnSpc>
                <a:spcPts val="8800"/>
              </a:lnSpc>
            </a:pPr>
            <a:r>
              <a:rPr lang="en-US" sz="8000" b="1">
                <a:solidFill>
                  <a:srgbClr val="25632D"/>
                </a:solidFill>
                <a:latin typeface="Open Sauce Heavy"/>
                <a:ea typeface="Open Sauce Heavy"/>
                <a:cs typeface="Open Sauce Heavy"/>
                <a:sym typeface="Open Sauce Heavy"/>
              </a:rPr>
              <a:t>ANTONI GRZYBOWSKI &amp; JŪLIJA GRIGOROVIČA</a:t>
            </a:r>
          </a:p>
        </p:txBody>
      </p:sp>
      <p:grpSp>
        <p:nvGrpSpPr>
          <p:cNvPr id="5" name="Group 5"/>
          <p:cNvGrpSpPr/>
          <p:nvPr/>
        </p:nvGrpSpPr>
        <p:grpSpPr>
          <a:xfrm>
            <a:off x="5461302" y="7042466"/>
            <a:ext cx="7365395" cy="584121"/>
            <a:chOff x="0" y="0"/>
            <a:chExt cx="2173456" cy="172368"/>
          </a:xfrm>
        </p:grpSpPr>
        <p:sp>
          <p:nvSpPr>
            <p:cNvPr id="6" name="Freeform 6"/>
            <p:cNvSpPr/>
            <p:nvPr/>
          </p:nvSpPr>
          <p:spPr>
            <a:xfrm>
              <a:off x="0" y="0"/>
              <a:ext cx="2173456" cy="172368"/>
            </a:xfrm>
            <a:custGeom>
              <a:avLst/>
              <a:gdLst/>
              <a:ahLst/>
              <a:cxnLst/>
              <a:rect l="l" t="t" r="r" b="b"/>
              <a:pathLst>
                <a:path w="2173456" h="172368">
                  <a:moveTo>
                    <a:pt x="53607" y="0"/>
                  </a:moveTo>
                  <a:lnTo>
                    <a:pt x="2119849" y="0"/>
                  </a:lnTo>
                  <a:cubicBezTo>
                    <a:pt x="2134066" y="0"/>
                    <a:pt x="2147702" y="5648"/>
                    <a:pt x="2157755" y="15701"/>
                  </a:cubicBezTo>
                  <a:cubicBezTo>
                    <a:pt x="2167808" y="25754"/>
                    <a:pt x="2173456" y="39390"/>
                    <a:pt x="2173456" y="53607"/>
                  </a:cubicBezTo>
                  <a:lnTo>
                    <a:pt x="2173456" y="118761"/>
                  </a:lnTo>
                  <a:cubicBezTo>
                    <a:pt x="2173456" y="148368"/>
                    <a:pt x="2149455" y="172368"/>
                    <a:pt x="2119849" y="172368"/>
                  </a:cubicBezTo>
                  <a:lnTo>
                    <a:pt x="53607" y="172368"/>
                  </a:lnTo>
                  <a:cubicBezTo>
                    <a:pt x="39390" y="172368"/>
                    <a:pt x="25754" y="166721"/>
                    <a:pt x="15701" y="156667"/>
                  </a:cubicBezTo>
                  <a:cubicBezTo>
                    <a:pt x="5648" y="146614"/>
                    <a:pt x="0" y="132979"/>
                    <a:pt x="0" y="118761"/>
                  </a:cubicBezTo>
                  <a:lnTo>
                    <a:pt x="0" y="53607"/>
                  </a:lnTo>
                  <a:cubicBezTo>
                    <a:pt x="0" y="39390"/>
                    <a:pt x="5648" y="25754"/>
                    <a:pt x="15701" y="15701"/>
                  </a:cubicBezTo>
                  <a:cubicBezTo>
                    <a:pt x="25754" y="5648"/>
                    <a:pt x="39390" y="0"/>
                    <a:pt x="53607" y="0"/>
                  </a:cubicBezTo>
                  <a:close/>
                </a:path>
              </a:pathLst>
            </a:custGeom>
            <a:ln w="19050" cap="rnd">
              <a:solidFill>
                <a:srgbClr val="131313"/>
              </a:solidFill>
              <a:prstDash val="solid"/>
              <a:round/>
            </a:ln>
          </p:spPr>
        </p:sp>
        <p:sp>
          <p:nvSpPr>
            <p:cNvPr id="7" name="TextBox 7"/>
            <p:cNvSpPr txBox="1"/>
            <p:nvPr/>
          </p:nvSpPr>
          <p:spPr>
            <a:xfrm>
              <a:off x="0" y="46752"/>
              <a:ext cx="2173456" cy="96168"/>
            </a:xfrm>
            <a:prstGeom prst="rect">
              <a:avLst/>
            </a:prstGeom>
          </p:spPr>
          <p:txBody>
            <a:bodyPr lIns="50800" tIns="50800" rIns="50800" bIns="50800" rtlCol="0" anchor="ctr"/>
            <a:lstStyle/>
            <a:p>
              <a:pPr algn="ctr">
                <a:lnSpc>
                  <a:spcPts val="1560"/>
                </a:lnSpc>
              </a:pPr>
              <a:r>
                <a:rPr lang="en-US" sz="2000" spc="336" dirty="0">
                  <a:solidFill>
                    <a:srgbClr val="131313"/>
                  </a:solidFill>
                  <a:latin typeface="Aileron"/>
                  <a:ea typeface="Aileron"/>
                  <a:cs typeface="Aileron"/>
                  <a:sym typeface="Aileron"/>
                </a:rPr>
                <a:t>FAMILY GATHERING / SEMINAR 2026</a:t>
              </a:r>
            </a:p>
          </p:txBody>
        </p:sp>
      </p:grpSp>
      <p:sp>
        <p:nvSpPr>
          <p:cNvPr id="8" name="TextBox 8"/>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259452" y="6630567"/>
            <a:ext cx="5590920" cy="5255465"/>
          </a:xfrm>
          <a:custGeom>
            <a:avLst/>
            <a:gdLst/>
            <a:ahLst/>
            <a:cxnLst/>
            <a:rect l="l" t="t" r="r" b="b"/>
            <a:pathLst>
              <a:path w="5590920" h="5255465">
                <a:moveTo>
                  <a:pt x="0" y="0"/>
                </a:moveTo>
                <a:lnTo>
                  <a:pt x="5590921" y="0"/>
                </a:lnTo>
                <a:lnTo>
                  <a:pt x="5590921" y="5255466"/>
                </a:lnTo>
                <a:lnTo>
                  <a:pt x="0" y="5255466"/>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sp>
      <p:sp>
        <p:nvSpPr>
          <p:cNvPr id="4" name="Freeform 4"/>
          <p:cNvSpPr/>
          <p:nvPr/>
        </p:nvSpPr>
        <p:spPr>
          <a:xfrm>
            <a:off x="156891" y="1373604"/>
            <a:ext cx="12628720" cy="8419147"/>
          </a:xfrm>
          <a:custGeom>
            <a:avLst/>
            <a:gdLst/>
            <a:ahLst/>
            <a:cxnLst/>
            <a:rect l="l" t="t" r="r" b="b"/>
            <a:pathLst>
              <a:path w="12628720" h="8419147">
                <a:moveTo>
                  <a:pt x="0" y="0"/>
                </a:moveTo>
                <a:lnTo>
                  <a:pt x="12628720" y="0"/>
                </a:lnTo>
                <a:lnTo>
                  <a:pt x="12628720" y="8419146"/>
                </a:lnTo>
                <a:lnTo>
                  <a:pt x="0" y="8419146"/>
                </a:lnTo>
                <a:lnTo>
                  <a:pt x="0" y="0"/>
                </a:lnTo>
                <a:close/>
              </a:path>
            </a:pathLst>
          </a:custGeom>
          <a:blipFill>
            <a:blip r:embed="rId4"/>
            <a:stretch>
              <a:fillRect/>
            </a:stretch>
          </a:blipFill>
        </p:spPr>
      </p:sp>
      <p:sp>
        <p:nvSpPr>
          <p:cNvPr id="5" name="Freeform 5"/>
          <p:cNvSpPr/>
          <p:nvPr/>
        </p:nvSpPr>
        <p:spPr>
          <a:xfrm>
            <a:off x="14764460" y="4336191"/>
            <a:ext cx="3454400" cy="3454400"/>
          </a:xfrm>
          <a:custGeom>
            <a:avLst/>
            <a:gdLst/>
            <a:ahLst/>
            <a:cxnLst/>
            <a:rect l="l" t="t" r="r" b="b"/>
            <a:pathLst>
              <a:path w="3454400" h="3454400">
                <a:moveTo>
                  <a:pt x="0" y="0"/>
                </a:moveTo>
                <a:lnTo>
                  <a:pt x="3454400" y="0"/>
                </a:lnTo>
                <a:lnTo>
                  <a:pt x="3454400" y="3454400"/>
                </a:lnTo>
                <a:lnTo>
                  <a:pt x="0" y="3454400"/>
                </a:lnTo>
                <a:lnTo>
                  <a:pt x="0" y="0"/>
                </a:lnTo>
                <a:close/>
              </a:path>
            </a:pathLst>
          </a:custGeom>
          <a:blipFill>
            <a:blip r:embed="rId5"/>
            <a:stretch>
              <a:fillRect/>
            </a:stretch>
          </a:blipFill>
        </p:spPr>
      </p:sp>
      <p:sp>
        <p:nvSpPr>
          <p:cNvPr id="6" name="Freeform 6"/>
          <p:cNvSpPr/>
          <p:nvPr/>
        </p:nvSpPr>
        <p:spPr>
          <a:xfrm flipH="1">
            <a:off x="11408227" y="3587750"/>
            <a:ext cx="4136667" cy="6205001"/>
          </a:xfrm>
          <a:custGeom>
            <a:avLst/>
            <a:gdLst/>
            <a:ahLst/>
            <a:cxnLst/>
            <a:rect l="l" t="t" r="r" b="b"/>
            <a:pathLst>
              <a:path w="4136667" h="6205001">
                <a:moveTo>
                  <a:pt x="4136667" y="0"/>
                </a:moveTo>
                <a:lnTo>
                  <a:pt x="0" y="0"/>
                </a:lnTo>
                <a:lnTo>
                  <a:pt x="0" y="6205000"/>
                </a:lnTo>
                <a:lnTo>
                  <a:pt x="4136667" y="6205000"/>
                </a:lnTo>
                <a:lnTo>
                  <a:pt x="4136667" y="0"/>
                </a:lnTo>
                <a:close/>
              </a:path>
            </a:pathLst>
          </a:custGeom>
          <a:blipFill>
            <a:blip r:embed="rId6"/>
            <a:stretch>
              <a:fillRect/>
            </a:stretch>
          </a:blipFill>
        </p:spPr>
      </p:sp>
      <p:sp>
        <p:nvSpPr>
          <p:cNvPr id="7" name="TextBox 7"/>
          <p:cNvSpPr txBox="1"/>
          <p:nvPr/>
        </p:nvSpPr>
        <p:spPr>
          <a:xfrm>
            <a:off x="8311922" y="1851025"/>
            <a:ext cx="8947378" cy="1736725"/>
          </a:xfrm>
          <a:prstGeom prst="rect">
            <a:avLst/>
          </a:prstGeom>
        </p:spPr>
        <p:txBody>
          <a:bodyPr lIns="0" tIns="0" rIns="0" bIns="0" rtlCol="0" anchor="t">
            <a:spAutoFit/>
          </a:bodyPr>
          <a:lstStyle/>
          <a:p>
            <a:pPr algn="r">
              <a:lnSpc>
                <a:spcPts val="6649"/>
              </a:lnSpc>
            </a:pPr>
            <a:r>
              <a:rPr lang="en-US" sz="6999" b="1">
                <a:solidFill>
                  <a:srgbClr val="25632D"/>
                </a:solidFill>
                <a:latin typeface="Open Sauce Heavy"/>
                <a:ea typeface="Open Sauce Heavy"/>
                <a:cs typeface="Open Sauce Heavy"/>
                <a:sym typeface="Open Sauce Heavy"/>
              </a:rPr>
              <a:t>WŁADYSŁAW GRZYBOWSKI LINE</a:t>
            </a:r>
          </a:p>
        </p:txBody>
      </p:sp>
      <p:sp>
        <p:nvSpPr>
          <p:cNvPr id="8" name="TextBox 8"/>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5632D"/>
        </a:solidFill>
        <a:effectLst/>
      </p:bgPr>
    </p:bg>
    <p:spTree>
      <p:nvGrpSpPr>
        <p:cNvPr id="1" name=""/>
        <p:cNvGrpSpPr/>
        <p:nvPr/>
      </p:nvGrpSpPr>
      <p:grpSpPr>
        <a:xfrm>
          <a:off x="0" y="0"/>
          <a:ext cx="0" cy="0"/>
          <a:chOff x="0" y="0"/>
          <a:chExt cx="0" cy="0"/>
        </a:xfrm>
      </p:grpSpPr>
      <p:sp>
        <p:nvSpPr>
          <p:cNvPr id="2" name="Freeform 2"/>
          <p:cNvSpPr/>
          <p:nvPr/>
        </p:nvSpPr>
        <p:spPr>
          <a:xfrm>
            <a:off x="12876641" y="-1788658"/>
            <a:ext cx="6815024" cy="6505250"/>
          </a:xfrm>
          <a:custGeom>
            <a:avLst/>
            <a:gdLst/>
            <a:ahLst/>
            <a:cxnLst/>
            <a:rect l="l" t="t" r="r" b="b"/>
            <a:pathLst>
              <a:path w="6815024" h="6505250">
                <a:moveTo>
                  <a:pt x="0" y="0"/>
                </a:moveTo>
                <a:lnTo>
                  <a:pt x="6815024" y="0"/>
                </a:lnTo>
                <a:lnTo>
                  <a:pt x="6815024" y="6505250"/>
                </a:lnTo>
                <a:lnTo>
                  <a:pt x="0" y="6505250"/>
                </a:lnTo>
                <a:lnTo>
                  <a:pt x="0" y="0"/>
                </a:lnTo>
                <a:close/>
              </a:path>
            </a:pathLst>
          </a:custGeom>
          <a:blipFill>
            <a:blip>
              <a:alphaModFix amt="30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flipH="1">
            <a:off x="-3024695" y="5938967"/>
            <a:ext cx="7560721" cy="7125124"/>
          </a:xfrm>
          <a:custGeom>
            <a:avLst/>
            <a:gdLst/>
            <a:ahLst/>
            <a:cxnLst/>
            <a:rect l="l" t="t" r="r" b="b"/>
            <a:pathLst>
              <a:path w="7560721" h="7125124">
                <a:moveTo>
                  <a:pt x="7560720" y="0"/>
                </a:moveTo>
                <a:lnTo>
                  <a:pt x="0" y="0"/>
                </a:lnTo>
                <a:lnTo>
                  <a:pt x="0" y="7125124"/>
                </a:lnTo>
                <a:lnTo>
                  <a:pt x="7560720" y="7125124"/>
                </a:lnTo>
                <a:lnTo>
                  <a:pt x="7560720" y="0"/>
                </a:lnTo>
                <a:close/>
              </a:path>
            </a:pathLst>
          </a:custGeom>
          <a:blipFill>
            <a:blip>
              <a:alphaModFix amt="30000"/>
              <a:extLst>
                <a:ext uri="{96DAC541-7B7A-43D3-8B79-37D633B846F1}">
                  <asvg:svgBlip xmlns:asvg="http://schemas.microsoft.com/office/drawing/2016/SVG/main" r:embed="rId4"/>
                </a:ext>
              </a:extLst>
            </a:blip>
            <a:stretch>
              <a:fillRect/>
            </a:stretch>
          </a:blipFill>
        </p:spPr>
      </p:sp>
      <p:sp>
        <p:nvSpPr>
          <p:cNvPr id="5" name="Freeform 5"/>
          <p:cNvSpPr/>
          <p:nvPr/>
        </p:nvSpPr>
        <p:spPr>
          <a:xfrm>
            <a:off x="12184192" y="1463967"/>
            <a:ext cx="4870720" cy="7306081"/>
          </a:xfrm>
          <a:custGeom>
            <a:avLst/>
            <a:gdLst/>
            <a:ahLst/>
            <a:cxnLst/>
            <a:rect l="l" t="t" r="r" b="b"/>
            <a:pathLst>
              <a:path w="4870720" h="7306081">
                <a:moveTo>
                  <a:pt x="0" y="0"/>
                </a:moveTo>
                <a:lnTo>
                  <a:pt x="4870721" y="0"/>
                </a:lnTo>
                <a:lnTo>
                  <a:pt x="4870721" y="7306081"/>
                </a:lnTo>
                <a:lnTo>
                  <a:pt x="0" y="7306081"/>
                </a:lnTo>
                <a:lnTo>
                  <a:pt x="0" y="0"/>
                </a:lnTo>
                <a:close/>
              </a:path>
            </a:pathLst>
          </a:custGeom>
          <a:blipFill>
            <a:blip r:embed="rId5"/>
            <a:stretch>
              <a:fillRect/>
            </a:stretch>
          </a:blipFill>
        </p:spPr>
      </p:sp>
      <p:sp>
        <p:nvSpPr>
          <p:cNvPr id="6" name="TextBox 6"/>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FDFDFD"/>
                </a:solidFill>
                <a:latin typeface="Aileron"/>
                <a:ea typeface="Aileron"/>
                <a:cs typeface="Aileron"/>
                <a:sym typeface="Aileron"/>
              </a:rPr>
              <a:t>PAGE 09</a:t>
            </a:r>
          </a:p>
        </p:txBody>
      </p:sp>
      <p:sp>
        <p:nvSpPr>
          <p:cNvPr id="7" name="TextBox 7"/>
          <p:cNvSpPr txBox="1"/>
          <p:nvPr/>
        </p:nvSpPr>
        <p:spPr>
          <a:xfrm>
            <a:off x="1028700" y="1579692"/>
            <a:ext cx="11714591" cy="1038225"/>
          </a:xfrm>
          <a:prstGeom prst="rect">
            <a:avLst/>
          </a:prstGeom>
        </p:spPr>
        <p:txBody>
          <a:bodyPr lIns="0" tIns="0" rIns="0" bIns="0" rtlCol="0" anchor="t">
            <a:spAutoFit/>
          </a:bodyPr>
          <a:lstStyle/>
          <a:p>
            <a:pPr algn="l">
              <a:lnSpc>
                <a:spcPts val="8400"/>
              </a:lnSpc>
            </a:pPr>
            <a:r>
              <a:rPr lang="en-US" sz="6000" b="1">
                <a:solidFill>
                  <a:srgbClr val="FFC107"/>
                </a:solidFill>
                <a:latin typeface="Open Sauce Heavy"/>
                <a:ea typeface="Open Sauce Heavy"/>
                <a:cs typeface="Open Sauce Heavy"/>
                <a:sym typeface="Open Sauce Heavy"/>
              </a:rPr>
              <a:t>THE MYSTERY OF WINCENTY</a:t>
            </a:r>
          </a:p>
        </p:txBody>
      </p:sp>
      <p:sp>
        <p:nvSpPr>
          <p:cNvPr id="8" name="TextBox 8"/>
          <p:cNvSpPr txBox="1"/>
          <p:nvPr/>
        </p:nvSpPr>
        <p:spPr>
          <a:xfrm>
            <a:off x="1028700" y="3029516"/>
            <a:ext cx="2952133" cy="348932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Vincents kā lielākā daļa Gžibovsku, strādāja uz dzelzceļa. Darba un dzīves gaitās viņš bija apprecējis Mariju un nokļuvis dzīvot Lietuvā. Dzimšanas dokumentos viņš ir reģistrēts kā "Wincenty Grzybowski", bet Lietuvā viņa vārds tika pārveidots par "</a:t>
            </a:r>
            <a:r>
              <a:rPr lang="en-US" sz="2000" b="1">
                <a:solidFill>
                  <a:srgbClr val="FDFDFD"/>
                </a:solidFill>
                <a:latin typeface="Aileron Bold"/>
                <a:ea typeface="Aileron Bold"/>
                <a:cs typeface="Aileron Bold"/>
                <a:sym typeface="Aileron Bold"/>
              </a:rPr>
              <a:t>Vincas Grybauskas</a:t>
            </a:r>
            <a:r>
              <a:rPr lang="en-US" sz="2000">
                <a:solidFill>
                  <a:srgbClr val="FDFDFD"/>
                </a:solidFill>
                <a:latin typeface="Aileron Light"/>
                <a:ea typeface="Aileron Light"/>
                <a:cs typeface="Aileron Light"/>
                <a:sym typeface="Aileron Light"/>
              </a:rPr>
              <a:t>". Visi Vincenta bērni bija uzvārdā Grybauskas.</a:t>
            </a:r>
          </a:p>
          <a:p>
            <a:pPr algn="just">
              <a:lnSpc>
                <a:spcPts val="2000"/>
              </a:lnSpc>
            </a:pPr>
            <a:endParaRPr lang="en-US" sz="2000">
              <a:solidFill>
                <a:srgbClr val="FDFDFD"/>
              </a:solidFill>
              <a:latin typeface="Aileron Light"/>
              <a:ea typeface="Aileron Light"/>
              <a:cs typeface="Aileron Light"/>
              <a:sym typeface="Aileron Light"/>
            </a:endParaRPr>
          </a:p>
        </p:txBody>
      </p:sp>
      <p:sp>
        <p:nvSpPr>
          <p:cNvPr id="9" name="TextBox 9"/>
          <p:cNvSpPr txBox="1"/>
          <p:nvPr/>
        </p:nvSpPr>
        <p:spPr>
          <a:xfrm>
            <a:off x="4766499" y="3029516"/>
            <a:ext cx="2952133" cy="373697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Like many members of the Grzybowski family, Wincenty worked on the railway. During the course of his career, he married Maria and eventually settled in Lithuania. His birth records list him as “Wincenty Grzybowski,” but in Lithuania his name was adapted to the Lithuanian form “</a:t>
            </a:r>
            <a:r>
              <a:rPr lang="en-US" sz="2000" b="1">
                <a:solidFill>
                  <a:srgbClr val="FDFDFD"/>
                </a:solidFill>
                <a:latin typeface="Aileron Bold"/>
                <a:ea typeface="Aileron Bold"/>
                <a:cs typeface="Aileron Bold"/>
                <a:sym typeface="Aileron Bold"/>
              </a:rPr>
              <a:t>Vincas Grybauskas</a:t>
            </a:r>
            <a:r>
              <a:rPr lang="en-US" sz="2000">
                <a:solidFill>
                  <a:srgbClr val="FDFDFD"/>
                </a:solidFill>
                <a:latin typeface="Aileron Light"/>
                <a:ea typeface="Aileron Light"/>
                <a:cs typeface="Aileron Light"/>
                <a:sym typeface="Aileron Light"/>
              </a:rPr>
              <a:t>.” All of his children carried the surname Grybauskas.</a:t>
            </a:r>
          </a:p>
        </p:txBody>
      </p:sp>
      <p:sp>
        <p:nvSpPr>
          <p:cNvPr id="10" name="TextBox 10"/>
          <p:cNvSpPr txBox="1"/>
          <p:nvPr/>
        </p:nvSpPr>
        <p:spPr>
          <a:xfrm>
            <a:off x="8499682" y="3029516"/>
            <a:ext cx="2952133" cy="398462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Kaip ir daugelis Grzybowskių giminės narių, Wincenty dirbo geležinkelyje. Darbo ir gyvenimo aplinkybės lėmė, kad jis vedė Mariją ir apsigyveno Lietuvoje. Gimimo dokumentuose jis įrašytas kaip „Wincenty Grzybowski“, tačiau Lietuvoje buvo vadinamas lietuviška vardo ir pavardės forma – </a:t>
            </a:r>
            <a:r>
              <a:rPr lang="en-US" sz="2000" b="1">
                <a:solidFill>
                  <a:srgbClr val="FDFDFD"/>
                </a:solidFill>
                <a:latin typeface="Aileron Bold"/>
                <a:ea typeface="Aileron Bold"/>
                <a:cs typeface="Aileron Bold"/>
                <a:sym typeface="Aileron Bold"/>
              </a:rPr>
              <a:t>Vincas Grybauskas</a:t>
            </a:r>
            <a:r>
              <a:rPr lang="en-US" sz="2000">
                <a:solidFill>
                  <a:srgbClr val="FDFDFD"/>
                </a:solidFill>
                <a:latin typeface="Aileron Light"/>
                <a:ea typeface="Aileron Light"/>
                <a:cs typeface="Aileron Light"/>
                <a:sym typeface="Aileron Light"/>
              </a:rPr>
              <a:t>. Visi jo vaikai taip pat turėjo Grybausko pavardę.</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TextBox 3"/>
          <p:cNvSpPr txBox="1"/>
          <p:nvPr/>
        </p:nvSpPr>
        <p:spPr>
          <a:xfrm>
            <a:off x="8311922" y="1898650"/>
            <a:ext cx="8947378" cy="1162050"/>
          </a:xfrm>
          <a:prstGeom prst="rect">
            <a:avLst/>
          </a:prstGeom>
        </p:spPr>
        <p:txBody>
          <a:bodyPr lIns="0" tIns="0" rIns="0" bIns="0" rtlCol="0" anchor="t">
            <a:spAutoFit/>
          </a:bodyPr>
          <a:lstStyle/>
          <a:p>
            <a:pPr algn="r">
              <a:lnSpc>
                <a:spcPts val="8550"/>
              </a:lnSpc>
            </a:pPr>
            <a:r>
              <a:rPr lang="en-US" sz="9000" b="1">
                <a:solidFill>
                  <a:srgbClr val="25632D"/>
                </a:solidFill>
                <a:latin typeface="Open Sauce Heavy"/>
                <a:ea typeface="Open Sauce Heavy"/>
                <a:cs typeface="Open Sauce Heavy"/>
                <a:sym typeface="Open Sauce Heavy"/>
              </a:rPr>
              <a:t>EXPEDITION</a:t>
            </a:r>
          </a:p>
        </p:txBody>
      </p:sp>
      <p:grpSp>
        <p:nvGrpSpPr>
          <p:cNvPr id="4" name="Group 4"/>
          <p:cNvGrpSpPr/>
          <p:nvPr/>
        </p:nvGrpSpPr>
        <p:grpSpPr>
          <a:xfrm>
            <a:off x="-240908" y="1715052"/>
            <a:ext cx="8904441" cy="6907695"/>
            <a:chOff x="0" y="0"/>
            <a:chExt cx="1379531" cy="1070183"/>
          </a:xfrm>
        </p:grpSpPr>
        <p:sp>
          <p:nvSpPr>
            <p:cNvPr id="5" name="Freeform 5"/>
            <p:cNvSpPr/>
            <p:nvPr/>
          </p:nvSpPr>
          <p:spPr>
            <a:xfrm>
              <a:off x="0" y="0"/>
              <a:ext cx="1379531" cy="1070183"/>
            </a:xfrm>
            <a:custGeom>
              <a:avLst/>
              <a:gdLst/>
              <a:ahLst/>
              <a:cxnLst/>
              <a:rect l="l" t="t" r="r" b="b"/>
              <a:pathLst>
                <a:path w="1379531" h="1070183">
                  <a:moveTo>
                    <a:pt x="7825" y="0"/>
                  </a:moveTo>
                  <a:lnTo>
                    <a:pt x="1371706" y="0"/>
                  </a:lnTo>
                  <a:cubicBezTo>
                    <a:pt x="1373781" y="0"/>
                    <a:pt x="1375772" y="824"/>
                    <a:pt x="1377239" y="2292"/>
                  </a:cubicBezTo>
                  <a:cubicBezTo>
                    <a:pt x="1378707" y="3759"/>
                    <a:pt x="1379531" y="5750"/>
                    <a:pt x="1379531" y="7825"/>
                  </a:cubicBezTo>
                  <a:lnTo>
                    <a:pt x="1379531" y="1062358"/>
                  </a:lnTo>
                  <a:cubicBezTo>
                    <a:pt x="1379531" y="1064433"/>
                    <a:pt x="1378707" y="1066423"/>
                    <a:pt x="1377239" y="1067891"/>
                  </a:cubicBezTo>
                  <a:cubicBezTo>
                    <a:pt x="1375772" y="1069358"/>
                    <a:pt x="1373781" y="1070183"/>
                    <a:pt x="1371706" y="1070183"/>
                  </a:cubicBezTo>
                  <a:lnTo>
                    <a:pt x="7825" y="1070183"/>
                  </a:lnTo>
                  <a:cubicBezTo>
                    <a:pt x="5750" y="1070183"/>
                    <a:pt x="3759" y="1069358"/>
                    <a:pt x="2292" y="1067891"/>
                  </a:cubicBezTo>
                  <a:cubicBezTo>
                    <a:pt x="824" y="1066423"/>
                    <a:pt x="0" y="1064433"/>
                    <a:pt x="0" y="1062358"/>
                  </a:cubicBezTo>
                  <a:lnTo>
                    <a:pt x="0" y="7825"/>
                  </a:lnTo>
                  <a:cubicBezTo>
                    <a:pt x="0" y="5750"/>
                    <a:pt x="824" y="3759"/>
                    <a:pt x="2292" y="2292"/>
                  </a:cubicBezTo>
                  <a:cubicBezTo>
                    <a:pt x="3759" y="824"/>
                    <a:pt x="5750" y="0"/>
                    <a:pt x="7825" y="0"/>
                  </a:cubicBezTo>
                  <a:close/>
                </a:path>
              </a:pathLst>
            </a:custGeom>
            <a:blipFill>
              <a:blip r:embed="rId3"/>
              <a:stretch>
                <a:fillRect l="-18879" r="-18879"/>
              </a:stretch>
            </a:blipFill>
          </p:spPr>
        </p:sp>
      </p:grpSp>
      <p:sp>
        <p:nvSpPr>
          <p:cNvPr id="6" name="Freeform 6"/>
          <p:cNvSpPr/>
          <p:nvPr/>
        </p:nvSpPr>
        <p:spPr>
          <a:xfrm>
            <a:off x="14259452" y="6630567"/>
            <a:ext cx="5590920" cy="5255465"/>
          </a:xfrm>
          <a:custGeom>
            <a:avLst/>
            <a:gdLst/>
            <a:ahLst/>
            <a:cxnLst/>
            <a:rect l="l" t="t" r="r" b="b"/>
            <a:pathLst>
              <a:path w="5590920" h="5255465">
                <a:moveTo>
                  <a:pt x="0" y="0"/>
                </a:moveTo>
                <a:lnTo>
                  <a:pt x="5590921" y="0"/>
                </a:lnTo>
                <a:lnTo>
                  <a:pt x="5590921" y="5255466"/>
                </a:lnTo>
                <a:lnTo>
                  <a:pt x="0" y="5255466"/>
                </a:lnTo>
                <a:lnTo>
                  <a:pt x="0" y="0"/>
                </a:lnTo>
                <a:close/>
              </a:path>
            </a:pathLst>
          </a:custGeom>
          <a:blipFill>
            <a:blip>
              <a:alphaModFix amt="30000"/>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10</a:t>
            </a:r>
          </a:p>
        </p:txBody>
      </p:sp>
      <p:sp>
        <p:nvSpPr>
          <p:cNvPr id="8" name="TextBox 8"/>
          <p:cNvSpPr txBox="1"/>
          <p:nvPr/>
        </p:nvSpPr>
        <p:spPr>
          <a:xfrm>
            <a:off x="9144000" y="3508375"/>
            <a:ext cx="3998973" cy="2003425"/>
          </a:xfrm>
          <a:prstGeom prst="rect">
            <a:avLst/>
          </a:prstGeom>
        </p:spPr>
        <p:txBody>
          <a:bodyPr lIns="0" tIns="0" rIns="0" bIns="0" rtlCol="0" anchor="t">
            <a:spAutoFit/>
          </a:bodyPr>
          <a:lstStyle/>
          <a:p>
            <a:pPr algn="l">
              <a:lnSpc>
                <a:spcPts val="2000"/>
              </a:lnSpc>
            </a:pPr>
            <a:r>
              <a:rPr lang="en-US" sz="2000">
                <a:solidFill>
                  <a:srgbClr val="131313"/>
                </a:solidFill>
                <a:latin typeface="Aileron Light"/>
                <a:ea typeface="Aileron Light"/>
                <a:cs typeface="Aileron Light"/>
                <a:sym typeface="Aileron Light"/>
              </a:rPr>
              <a:t>2025. gada septembrī es un Renārs devāmies ekspedīcijā uz Varēnu, kur ir apglabāts Vincents un viņa mamma Jūlija (Antonija sieva), kā arī Vincenta sieva Marija un meita Helēna. Šeit ir redzams piemineklis, kuru pirmo reizi mēs atradām internetā.</a:t>
            </a:r>
          </a:p>
        </p:txBody>
      </p:sp>
      <p:sp>
        <p:nvSpPr>
          <p:cNvPr id="9" name="TextBox 9"/>
          <p:cNvSpPr txBox="1"/>
          <p:nvPr/>
        </p:nvSpPr>
        <p:spPr>
          <a:xfrm>
            <a:off x="13260327" y="3508375"/>
            <a:ext cx="3998973" cy="2003425"/>
          </a:xfrm>
          <a:prstGeom prst="rect">
            <a:avLst/>
          </a:prstGeom>
        </p:spPr>
        <p:txBody>
          <a:bodyPr lIns="0" tIns="0" rIns="0" bIns="0" rtlCol="0" anchor="t">
            <a:spAutoFit/>
          </a:bodyPr>
          <a:lstStyle/>
          <a:p>
            <a:pPr algn="just">
              <a:lnSpc>
                <a:spcPts val="2000"/>
              </a:lnSpc>
            </a:pPr>
            <a:r>
              <a:rPr lang="en-US" sz="2000">
                <a:solidFill>
                  <a:srgbClr val="131313"/>
                </a:solidFill>
                <a:latin typeface="Aileron Light"/>
                <a:ea typeface="Aileron Light"/>
                <a:cs typeface="Aileron Light"/>
                <a:sym typeface="Aileron Light"/>
              </a:rPr>
              <a:t>In September 2025, Renārs and I travelled to Varėna on a research trip. Wincenty is buried there alongside his mother, Julia—Antoni’s wife—as well as his wife, Maria, and daughter, Helena. This is the gravestone that we first came across online.</a:t>
            </a:r>
          </a:p>
        </p:txBody>
      </p:sp>
      <p:sp>
        <p:nvSpPr>
          <p:cNvPr id="10" name="TextBox 10"/>
          <p:cNvSpPr txBox="1"/>
          <p:nvPr/>
        </p:nvSpPr>
        <p:spPr>
          <a:xfrm>
            <a:off x="9144000" y="5959475"/>
            <a:ext cx="8115300" cy="1012825"/>
          </a:xfrm>
          <a:prstGeom prst="rect">
            <a:avLst/>
          </a:prstGeom>
        </p:spPr>
        <p:txBody>
          <a:bodyPr lIns="0" tIns="0" rIns="0" bIns="0" rtlCol="0" anchor="t">
            <a:spAutoFit/>
          </a:bodyPr>
          <a:lstStyle/>
          <a:p>
            <a:pPr algn="l">
              <a:lnSpc>
                <a:spcPts val="2000"/>
              </a:lnSpc>
            </a:pPr>
            <a:r>
              <a:rPr lang="en-US" sz="2000">
                <a:solidFill>
                  <a:srgbClr val="131313"/>
                </a:solidFill>
                <a:latin typeface="Aileron Light"/>
                <a:ea typeface="Aileron Light"/>
                <a:cs typeface="Aileron Light"/>
                <a:sym typeface="Aileron Light"/>
              </a:rPr>
              <a:t>2025 m. rugsėjį su Renāru vykome į ekspediciją į Varėną. Ten palaidotas Vincas, jo motina Julija – Antonio žmona, taip pat Vinco žmona Marija ir dukra Helena. Čia matomas antkapinis paminklas, kurį pirmą kartą aptikome internete.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5632D"/>
        </a:solidFill>
        <a:effectLst/>
      </p:bgPr>
    </p:bg>
    <p:spTree>
      <p:nvGrpSpPr>
        <p:cNvPr id="1" name=""/>
        <p:cNvGrpSpPr/>
        <p:nvPr/>
      </p:nvGrpSpPr>
      <p:grpSpPr>
        <a:xfrm>
          <a:off x="0" y="0"/>
          <a:ext cx="0" cy="0"/>
          <a:chOff x="0" y="0"/>
          <a:chExt cx="0" cy="0"/>
        </a:xfrm>
      </p:grpSpPr>
      <p:sp>
        <p:nvSpPr>
          <p:cNvPr id="2" name="Freeform 2"/>
          <p:cNvSpPr/>
          <p:nvPr/>
        </p:nvSpPr>
        <p:spPr>
          <a:xfrm>
            <a:off x="12876641" y="-1788658"/>
            <a:ext cx="6815024" cy="6505250"/>
          </a:xfrm>
          <a:custGeom>
            <a:avLst/>
            <a:gdLst/>
            <a:ahLst/>
            <a:cxnLst/>
            <a:rect l="l" t="t" r="r" b="b"/>
            <a:pathLst>
              <a:path w="6815024" h="6505250">
                <a:moveTo>
                  <a:pt x="0" y="0"/>
                </a:moveTo>
                <a:lnTo>
                  <a:pt x="6815024" y="0"/>
                </a:lnTo>
                <a:lnTo>
                  <a:pt x="6815024" y="6505250"/>
                </a:lnTo>
                <a:lnTo>
                  <a:pt x="0" y="6505250"/>
                </a:lnTo>
                <a:lnTo>
                  <a:pt x="0" y="0"/>
                </a:lnTo>
                <a:close/>
              </a:path>
            </a:pathLst>
          </a:custGeom>
          <a:blipFill>
            <a:blip>
              <a:alphaModFix amt="30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9544167" y="1918801"/>
            <a:ext cx="9004091" cy="7723103"/>
            <a:chOff x="0" y="0"/>
            <a:chExt cx="1247688" cy="1070183"/>
          </a:xfrm>
        </p:grpSpPr>
        <p:sp>
          <p:nvSpPr>
            <p:cNvPr id="5" name="Freeform 5"/>
            <p:cNvSpPr/>
            <p:nvPr/>
          </p:nvSpPr>
          <p:spPr>
            <a:xfrm>
              <a:off x="0" y="0"/>
              <a:ext cx="1247688" cy="1070183"/>
            </a:xfrm>
            <a:custGeom>
              <a:avLst/>
              <a:gdLst/>
              <a:ahLst/>
              <a:cxnLst/>
              <a:rect l="l" t="t" r="r" b="b"/>
              <a:pathLst>
                <a:path w="1247688" h="1070183">
                  <a:moveTo>
                    <a:pt x="7738" y="0"/>
                  </a:moveTo>
                  <a:lnTo>
                    <a:pt x="1239950" y="0"/>
                  </a:lnTo>
                  <a:cubicBezTo>
                    <a:pt x="1244223" y="0"/>
                    <a:pt x="1247688" y="3465"/>
                    <a:pt x="1247688" y="7738"/>
                  </a:cubicBezTo>
                  <a:lnTo>
                    <a:pt x="1247688" y="1062444"/>
                  </a:lnTo>
                  <a:cubicBezTo>
                    <a:pt x="1247688" y="1066718"/>
                    <a:pt x="1244223" y="1070183"/>
                    <a:pt x="1239950" y="1070183"/>
                  </a:cubicBezTo>
                  <a:lnTo>
                    <a:pt x="7738" y="1070183"/>
                  </a:lnTo>
                  <a:cubicBezTo>
                    <a:pt x="3465" y="1070183"/>
                    <a:pt x="0" y="1066718"/>
                    <a:pt x="0" y="1062444"/>
                  </a:cubicBezTo>
                  <a:lnTo>
                    <a:pt x="0" y="7738"/>
                  </a:lnTo>
                  <a:cubicBezTo>
                    <a:pt x="0" y="3465"/>
                    <a:pt x="3465" y="0"/>
                    <a:pt x="7738" y="0"/>
                  </a:cubicBezTo>
                  <a:close/>
                </a:path>
              </a:pathLst>
            </a:custGeom>
            <a:blipFill>
              <a:blip r:embed="rId4"/>
              <a:stretch>
                <a:fillRect l="-904" r="-904"/>
              </a:stretch>
            </a:blipFill>
          </p:spPr>
        </p:sp>
      </p:grpSp>
      <p:sp>
        <p:nvSpPr>
          <p:cNvPr id="6" name="Freeform 6"/>
          <p:cNvSpPr/>
          <p:nvPr/>
        </p:nvSpPr>
        <p:spPr>
          <a:xfrm flipH="1">
            <a:off x="-3024695" y="5938967"/>
            <a:ext cx="7560721" cy="7125124"/>
          </a:xfrm>
          <a:custGeom>
            <a:avLst/>
            <a:gdLst/>
            <a:ahLst/>
            <a:cxnLst/>
            <a:rect l="l" t="t" r="r" b="b"/>
            <a:pathLst>
              <a:path w="7560721" h="7125124">
                <a:moveTo>
                  <a:pt x="7560720" y="0"/>
                </a:moveTo>
                <a:lnTo>
                  <a:pt x="0" y="0"/>
                </a:lnTo>
                <a:lnTo>
                  <a:pt x="0" y="7125124"/>
                </a:lnTo>
                <a:lnTo>
                  <a:pt x="7560720" y="7125124"/>
                </a:lnTo>
                <a:lnTo>
                  <a:pt x="7560720" y="0"/>
                </a:lnTo>
                <a:close/>
              </a:path>
            </a:pathLst>
          </a:custGeom>
          <a:blipFill>
            <a:blip>
              <a:alphaModFix amt="30000"/>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FDFDFD"/>
                </a:solidFill>
                <a:latin typeface="Aileron"/>
                <a:ea typeface="Aileron"/>
                <a:cs typeface="Aileron"/>
                <a:sym typeface="Aileron"/>
              </a:rPr>
              <a:t>PAGE 11</a:t>
            </a:r>
          </a:p>
        </p:txBody>
      </p:sp>
      <p:sp>
        <p:nvSpPr>
          <p:cNvPr id="8" name="TextBox 8"/>
          <p:cNvSpPr txBox="1"/>
          <p:nvPr/>
        </p:nvSpPr>
        <p:spPr>
          <a:xfrm>
            <a:off x="1028700" y="1570167"/>
            <a:ext cx="11714591" cy="1193800"/>
          </a:xfrm>
          <a:prstGeom prst="rect">
            <a:avLst/>
          </a:prstGeom>
        </p:spPr>
        <p:txBody>
          <a:bodyPr lIns="0" tIns="0" rIns="0" bIns="0" rtlCol="0" anchor="t">
            <a:spAutoFit/>
          </a:bodyPr>
          <a:lstStyle/>
          <a:p>
            <a:pPr algn="l">
              <a:lnSpc>
                <a:spcPts val="9799"/>
              </a:lnSpc>
            </a:pPr>
            <a:r>
              <a:rPr lang="en-US" sz="6999" b="1">
                <a:solidFill>
                  <a:srgbClr val="FFC107"/>
                </a:solidFill>
                <a:latin typeface="Open Sauce Heavy"/>
                <a:ea typeface="Open Sauce Heavy"/>
                <a:cs typeface="Open Sauce Heavy"/>
                <a:sym typeface="Open Sauce Heavy"/>
              </a:rPr>
              <a:t>THE DOCUMENT</a:t>
            </a:r>
          </a:p>
        </p:txBody>
      </p:sp>
      <p:sp>
        <p:nvSpPr>
          <p:cNvPr id="9" name="TextBox 9"/>
          <p:cNvSpPr txBox="1"/>
          <p:nvPr/>
        </p:nvSpPr>
        <p:spPr>
          <a:xfrm>
            <a:off x="1028700" y="3456117"/>
            <a:ext cx="3507325" cy="175577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Nosūtot pieprasījuma vēstuli Varēnas baznīcai, ar otro mēģinājumu saņēmu šādu dokumentu, kurš uzrādīja, ka minētajā kapavietā ir reģistrēts nevis Wincenty Grzybowski, bet gan Vincas Grybauskas.</a:t>
            </a:r>
          </a:p>
        </p:txBody>
      </p:sp>
      <p:sp>
        <p:nvSpPr>
          <p:cNvPr id="10" name="TextBox 10"/>
          <p:cNvSpPr txBox="1"/>
          <p:nvPr/>
        </p:nvSpPr>
        <p:spPr>
          <a:xfrm>
            <a:off x="5286434" y="3456117"/>
            <a:ext cx="3507325" cy="200342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After sending an inquiry to the church in Varėna, I received the following document on my second attempt. It revealed that the person officially registered in the burial plot was not Wincenty Grzybowski, but Vincas Grybauskas.</a:t>
            </a:r>
          </a:p>
        </p:txBody>
      </p:sp>
      <p:sp>
        <p:nvSpPr>
          <p:cNvPr id="11" name="TextBox 11"/>
          <p:cNvSpPr txBox="1"/>
          <p:nvPr/>
        </p:nvSpPr>
        <p:spPr>
          <a:xfrm>
            <a:off x="1028700" y="5907217"/>
            <a:ext cx="7765059" cy="101282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Nusiuntęs užklausą Varėnos bažnyčiai, atsakymą gavau tik iš antro karto. Kartu buvo atsiųstas šis dokumentas, iš kurio paaiškėjo, kad minėtoje kapavietėje įregistruotas ne Wincenty Grzybowski, o Vincas Grybauskas.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3384690">
            <a:off x="12384670" y="5442973"/>
            <a:ext cx="9340485" cy="6176396"/>
          </a:xfrm>
          <a:custGeom>
            <a:avLst/>
            <a:gdLst/>
            <a:ahLst/>
            <a:cxnLst/>
            <a:rect l="l" t="t" r="r" b="b"/>
            <a:pathLst>
              <a:path w="9340485" h="6176396">
                <a:moveTo>
                  <a:pt x="0" y="0"/>
                </a:moveTo>
                <a:lnTo>
                  <a:pt x="9340485" y="0"/>
                </a:lnTo>
                <a:lnTo>
                  <a:pt x="9340485" y="6176396"/>
                </a:lnTo>
                <a:lnTo>
                  <a:pt x="0" y="617639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flipV="1">
            <a:off x="-761728" y="-698123"/>
            <a:ext cx="7260729" cy="7260729"/>
          </a:xfrm>
          <a:custGeom>
            <a:avLst/>
            <a:gdLst/>
            <a:ahLst/>
            <a:cxnLst/>
            <a:rect l="l" t="t" r="r" b="b"/>
            <a:pathLst>
              <a:path w="7260729" h="7260729">
                <a:moveTo>
                  <a:pt x="0" y="7260729"/>
                </a:moveTo>
                <a:lnTo>
                  <a:pt x="7260729" y="7260729"/>
                </a:lnTo>
                <a:lnTo>
                  <a:pt x="7260729" y="0"/>
                </a:lnTo>
                <a:lnTo>
                  <a:pt x="0" y="0"/>
                </a:lnTo>
                <a:lnTo>
                  <a:pt x="0" y="7260729"/>
                </a:lnTo>
                <a:close/>
              </a:path>
            </a:pathLst>
          </a:custGeom>
          <a:blipFill>
            <a:blip>
              <a:alphaModFix amt="30000"/>
              <a:extLst>
                <a:ext uri="{96DAC541-7B7A-43D3-8B79-37D633B846F1}">
                  <asvg:svgBlip xmlns:asvg="http://schemas.microsoft.com/office/drawing/2016/SVG/main" r:embed="rId4"/>
                </a:ext>
              </a:extLst>
            </a:blip>
            <a:stretch>
              <a:fillRect/>
            </a:stretch>
          </a:blipFill>
        </p:spPr>
      </p:sp>
      <p:sp>
        <p:nvSpPr>
          <p:cNvPr id="5" name="Freeform 5"/>
          <p:cNvSpPr/>
          <p:nvPr/>
        </p:nvSpPr>
        <p:spPr>
          <a:xfrm>
            <a:off x="12508712" y="3161117"/>
            <a:ext cx="4750588" cy="7125883"/>
          </a:xfrm>
          <a:custGeom>
            <a:avLst/>
            <a:gdLst/>
            <a:ahLst/>
            <a:cxnLst/>
            <a:rect l="l" t="t" r="r" b="b"/>
            <a:pathLst>
              <a:path w="4750588" h="7125883">
                <a:moveTo>
                  <a:pt x="0" y="0"/>
                </a:moveTo>
                <a:lnTo>
                  <a:pt x="4750588" y="0"/>
                </a:lnTo>
                <a:lnTo>
                  <a:pt x="4750588" y="7125883"/>
                </a:lnTo>
                <a:lnTo>
                  <a:pt x="0" y="7125883"/>
                </a:lnTo>
                <a:lnTo>
                  <a:pt x="0" y="0"/>
                </a:lnTo>
                <a:close/>
              </a:path>
            </a:pathLst>
          </a:custGeom>
          <a:blipFill>
            <a:blip r:embed="rId5"/>
            <a:stretch>
              <a:fillRect/>
            </a:stretch>
          </a:blipFill>
        </p:spPr>
      </p:sp>
      <p:sp>
        <p:nvSpPr>
          <p:cNvPr id="6" name="TextBox 6"/>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12</a:t>
            </a:r>
          </a:p>
        </p:txBody>
      </p:sp>
      <p:sp>
        <p:nvSpPr>
          <p:cNvPr id="7" name="TextBox 7"/>
          <p:cNvSpPr txBox="1"/>
          <p:nvPr/>
        </p:nvSpPr>
        <p:spPr>
          <a:xfrm>
            <a:off x="1028700" y="1717675"/>
            <a:ext cx="13318629" cy="1736725"/>
          </a:xfrm>
          <a:prstGeom prst="rect">
            <a:avLst/>
          </a:prstGeom>
        </p:spPr>
        <p:txBody>
          <a:bodyPr lIns="0" tIns="0" rIns="0" bIns="0" rtlCol="0" anchor="t">
            <a:spAutoFit/>
          </a:bodyPr>
          <a:lstStyle/>
          <a:p>
            <a:pPr algn="l">
              <a:lnSpc>
                <a:spcPts val="6649"/>
              </a:lnSpc>
            </a:pPr>
            <a:r>
              <a:rPr lang="en-US" sz="6999" b="1">
                <a:solidFill>
                  <a:srgbClr val="25632D"/>
                </a:solidFill>
                <a:latin typeface="Open Sauce Heavy"/>
                <a:ea typeface="Open Sauce Heavy"/>
                <a:cs typeface="Open Sauce Heavy"/>
                <a:sym typeface="Open Sauce Heavy"/>
              </a:rPr>
              <a:t>KATRINA’S FAMILY TREE ON MYHERITAGE</a:t>
            </a:r>
          </a:p>
        </p:txBody>
      </p:sp>
      <p:sp>
        <p:nvSpPr>
          <p:cNvPr id="8" name="TextBox 8"/>
          <p:cNvSpPr txBox="1"/>
          <p:nvPr/>
        </p:nvSpPr>
        <p:spPr>
          <a:xfrm>
            <a:off x="1028700" y="3606800"/>
            <a:ext cx="4911749" cy="422275"/>
          </a:xfrm>
          <a:prstGeom prst="rect">
            <a:avLst/>
          </a:prstGeom>
        </p:spPr>
        <p:txBody>
          <a:bodyPr lIns="0" tIns="0" rIns="0" bIns="0" rtlCol="0" anchor="t">
            <a:spAutoFit/>
          </a:bodyPr>
          <a:lstStyle/>
          <a:p>
            <a:pPr algn="l">
              <a:lnSpc>
                <a:spcPts val="3499"/>
              </a:lnSpc>
            </a:pPr>
            <a:r>
              <a:rPr lang="en-US" sz="2499" b="1">
                <a:solidFill>
                  <a:srgbClr val="25632D"/>
                </a:solidFill>
                <a:latin typeface="Bricolage Grotesque Ultra-Bold"/>
                <a:ea typeface="Bricolage Grotesque Ultra-Bold"/>
                <a:cs typeface="Bricolage Grotesque Ultra-Bold"/>
                <a:sym typeface="Bricolage Grotesque Ultra-Bold"/>
              </a:rPr>
              <a:t>MYHERITAGE DNA</a:t>
            </a:r>
          </a:p>
        </p:txBody>
      </p:sp>
      <p:sp>
        <p:nvSpPr>
          <p:cNvPr id="9" name="TextBox 9"/>
          <p:cNvSpPr txBox="1"/>
          <p:nvPr/>
        </p:nvSpPr>
        <p:spPr>
          <a:xfrm>
            <a:off x="1028711" y="4210050"/>
            <a:ext cx="3411927" cy="5222875"/>
          </a:xfrm>
          <a:prstGeom prst="rect">
            <a:avLst/>
          </a:prstGeom>
        </p:spPr>
        <p:txBody>
          <a:bodyPr lIns="0" tIns="0" rIns="0" bIns="0" rtlCol="0" anchor="t">
            <a:spAutoFit/>
          </a:bodyPr>
          <a:lstStyle/>
          <a:p>
            <a:pPr algn="just">
              <a:lnSpc>
                <a:spcPts val="2000"/>
              </a:lnSpc>
            </a:pPr>
            <a:r>
              <a:rPr lang="en-US" sz="2000">
                <a:solidFill>
                  <a:srgbClr val="131313"/>
                </a:solidFill>
                <a:latin typeface="Aileron Light"/>
                <a:ea typeface="Aileron Light"/>
                <a:cs typeface="Aileron Light"/>
                <a:sym typeface="Aileron Light"/>
              </a:rPr>
              <a:t>Kad man bija zināms lietuviskais vārds Vincentam, es tūlīt pat atradu šādu ierakstu ģenealoģijas portālā MyHeritage, kur savu dzimtas koku bija izveidojusi Katrīna - Vincenta mazmazmeita.</a:t>
            </a:r>
          </a:p>
          <a:p>
            <a:pPr algn="just">
              <a:lnSpc>
                <a:spcPts val="2000"/>
              </a:lnSpc>
            </a:pPr>
            <a:endParaRPr lang="en-US" sz="2000">
              <a:solidFill>
                <a:srgbClr val="131313"/>
              </a:solidFill>
              <a:latin typeface="Aileron Light"/>
              <a:ea typeface="Aileron Light"/>
              <a:cs typeface="Aileron Light"/>
              <a:sym typeface="Aileron Light"/>
            </a:endParaRPr>
          </a:p>
          <a:p>
            <a:pPr algn="just">
              <a:lnSpc>
                <a:spcPts val="2000"/>
              </a:lnSpc>
            </a:pPr>
            <a:r>
              <a:rPr lang="en-US" sz="2000">
                <a:solidFill>
                  <a:srgbClr val="131313"/>
                </a:solidFill>
                <a:latin typeface="Aileron Light"/>
                <a:ea typeface="Aileron Light"/>
                <a:cs typeface="Aileron Light"/>
                <a:sym typeface="Aileron Light"/>
              </a:rPr>
              <a:t>Lai nostiprinātu mūsu atradumu pareizību un atbilstību īstenībai, mēs vērsāmies pie MyHeritage DNS testa, kurš uzrāda jau testētos radiniekus. Katrīnas rezultāts uzrādīja, ka viņa ir man trešās pakāpes māsīca, kas pilnībā atbilst dzimtas kokam. Līdz ar to - visi pārējie Grybauskas, kas ir vispārēji zināmi kā Katrīnas radinieki no Gžibovsku līnijas, ir mūsu kopējie radinieki.</a:t>
            </a:r>
          </a:p>
        </p:txBody>
      </p:sp>
      <p:sp>
        <p:nvSpPr>
          <p:cNvPr id="10" name="TextBox 10"/>
          <p:cNvSpPr txBox="1"/>
          <p:nvPr/>
        </p:nvSpPr>
        <p:spPr>
          <a:xfrm>
            <a:off x="4793037" y="4210050"/>
            <a:ext cx="3411927" cy="5965825"/>
          </a:xfrm>
          <a:prstGeom prst="rect">
            <a:avLst/>
          </a:prstGeom>
        </p:spPr>
        <p:txBody>
          <a:bodyPr lIns="0" tIns="0" rIns="0" bIns="0" rtlCol="0" anchor="t">
            <a:spAutoFit/>
          </a:bodyPr>
          <a:lstStyle/>
          <a:p>
            <a:pPr algn="just">
              <a:lnSpc>
                <a:spcPts val="2000"/>
              </a:lnSpc>
            </a:pPr>
            <a:r>
              <a:rPr lang="en-US" sz="2000">
                <a:solidFill>
                  <a:srgbClr val="131313"/>
                </a:solidFill>
                <a:latin typeface="Aileron Light"/>
                <a:ea typeface="Aileron Light"/>
                <a:cs typeface="Aileron Light"/>
                <a:sym typeface="Aileron Light"/>
              </a:rPr>
              <a:t>Once I knew Wincenty’s Lithuanian name, I immediately found the following entry on the genealogy website MyHeritage, where Katrina—Wincenty’s great-granddaughter—had created her family tree.</a:t>
            </a:r>
          </a:p>
          <a:p>
            <a:pPr algn="just">
              <a:lnSpc>
                <a:spcPts val="2000"/>
              </a:lnSpc>
            </a:pPr>
            <a:endParaRPr lang="en-US" sz="2000">
              <a:solidFill>
                <a:srgbClr val="131313"/>
              </a:solidFill>
              <a:latin typeface="Aileron Light"/>
              <a:ea typeface="Aileron Light"/>
              <a:cs typeface="Aileron Light"/>
              <a:sym typeface="Aileron Light"/>
            </a:endParaRPr>
          </a:p>
          <a:p>
            <a:pPr algn="just">
              <a:lnSpc>
                <a:spcPts val="2000"/>
              </a:lnSpc>
            </a:pPr>
            <a:r>
              <a:rPr lang="en-US" sz="2000">
                <a:solidFill>
                  <a:srgbClr val="131313"/>
                </a:solidFill>
                <a:latin typeface="Aileron Light"/>
                <a:ea typeface="Aileron Light"/>
                <a:cs typeface="Aileron Light"/>
                <a:sym typeface="Aileron Light"/>
              </a:rPr>
              <a:t>To confirm that our findings were accurate, we turned to MyHeritage DNA testing, which identifies relatives who have already been tested. The results showed that Katrina is my third cousin, which corresponds exactly with the family tree. This confirms that all the other members of the Grybauskas family known to be Katrīna’s relatives through the Grzybowski line are also our shared relatives.</a:t>
            </a:r>
          </a:p>
          <a:p>
            <a:pPr algn="just">
              <a:lnSpc>
                <a:spcPts val="2000"/>
              </a:lnSpc>
            </a:pPr>
            <a:endParaRPr lang="en-US" sz="2000">
              <a:solidFill>
                <a:srgbClr val="131313"/>
              </a:solidFill>
              <a:latin typeface="Aileron Light"/>
              <a:ea typeface="Aileron Light"/>
              <a:cs typeface="Aileron Light"/>
              <a:sym typeface="Aileron Light"/>
            </a:endParaRPr>
          </a:p>
        </p:txBody>
      </p:sp>
      <p:sp>
        <p:nvSpPr>
          <p:cNvPr id="11" name="TextBox 11"/>
          <p:cNvSpPr txBox="1"/>
          <p:nvPr/>
        </p:nvSpPr>
        <p:spPr>
          <a:xfrm>
            <a:off x="8486725" y="4210050"/>
            <a:ext cx="3411927" cy="5470525"/>
          </a:xfrm>
          <a:prstGeom prst="rect">
            <a:avLst/>
          </a:prstGeom>
        </p:spPr>
        <p:txBody>
          <a:bodyPr lIns="0" tIns="0" rIns="0" bIns="0" rtlCol="0" anchor="t">
            <a:spAutoFit/>
          </a:bodyPr>
          <a:lstStyle/>
          <a:p>
            <a:pPr algn="just">
              <a:lnSpc>
                <a:spcPts val="2000"/>
              </a:lnSpc>
            </a:pPr>
            <a:r>
              <a:rPr lang="en-US" sz="2000">
                <a:solidFill>
                  <a:srgbClr val="131313"/>
                </a:solidFill>
                <a:latin typeface="Aileron Light"/>
                <a:ea typeface="Aileron Light"/>
                <a:cs typeface="Aileron Light"/>
                <a:sym typeface="Aileron Light"/>
              </a:rPr>
              <a:t>Sužinojęs lietuvišką Vinco vardą, MyHeritage genealogijos portale iš karto radau šį įrašą. Jame savo giminės medį buvo sukūrusi Katrina – Vinco proanūkė.</a:t>
            </a:r>
          </a:p>
          <a:p>
            <a:pPr algn="just">
              <a:lnSpc>
                <a:spcPts val="2000"/>
              </a:lnSpc>
            </a:pPr>
            <a:endParaRPr lang="en-US" sz="2000">
              <a:solidFill>
                <a:srgbClr val="131313"/>
              </a:solidFill>
              <a:latin typeface="Aileron Light"/>
              <a:ea typeface="Aileron Light"/>
              <a:cs typeface="Aileron Light"/>
              <a:sym typeface="Aileron Light"/>
            </a:endParaRPr>
          </a:p>
          <a:p>
            <a:pPr algn="just">
              <a:lnSpc>
                <a:spcPts val="2000"/>
              </a:lnSpc>
            </a:pPr>
            <a:r>
              <a:rPr lang="en-US" sz="2000">
                <a:solidFill>
                  <a:srgbClr val="131313"/>
                </a:solidFill>
                <a:latin typeface="Aileron Light"/>
                <a:ea typeface="Aileron Light"/>
                <a:cs typeface="Aileron Light"/>
                <a:sym typeface="Aileron Light"/>
              </a:rPr>
              <a:t>Norėdami galutinai patvirtinti, kad mūsų atradimai yra teisingi ir atitinka tikrovę, pasinaudojome MyHeritage DNR testu, kuris parodo jau išsitirusius giminaičius. Rezultatai parodė, kad Katrina yra mano trečios eilės pusseserė, o tai visiškai atitinka giminės medį. Vadinasi, visi kiti Grybauskų giminės nariai, žinomi kaip Katrinos giminaičiai iš Grzybowskių giminės linijos, yra ir mūsų bendri giminaičiai.</a:t>
            </a:r>
          </a:p>
          <a:p>
            <a:pPr algn="just">
              <a:lnSpc>
                <a:spcPts val="2000"/>
              </a:lnSpc>
            </a:pPr>
            <a:endParaRPr lang="en-US" sz="2000">
              <a:solidFill>
                <a:srgbClr val="131313"/>
              </a:solidFill>
              <a:latin typeface="Aileron Light"/>
              <a:ea typeface="Aileron Light"/>
              <a:cs typeface="Aileron Light"/>
              <a:sym typeface="Aileron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 name="Freeform 3"/>
          <p:cNvSpPr/>
          <p:nvPr/>
        </p:nvSpPr>
        <p:spPr>
          <a:xfrm>
            <a:off x="-2627039" y="7113001"/>
            <a:ext cx="7310553" cy="6347997"/>
          </a:xfrm>
          <a:custGeom>
            <a:avLst/>
            <a:gdLst/>
            <a:ahLst/>
            <a:cxnLst/>
            <a:rect l="l" t="t" r="r" b="b"/>
            <a:pathLst>
              <a:path w="7310553" h="6347997">
                <a:moveTo>
                  <a:pt x="0" y="0"/>
                </a:moveTo>
                <a:lnTo>
                  <a:pt x="7310553" y="0"/>
                </a:lnTo>
                <a:lnTo>
                  <a:pt x="7310553" y="6347998"/>
                </a:lnTo>
                <a:lnTo>
                  <a:pt x="0" y="6347998"/>
                </a:lnTo>
                <a:lnTo>
                  <a:pt x="0" y="0"/>
                </a:lnTo>
                <a:close/>
              </a:path>
            </a:pathLst>
          </a:custGeom>
          <a:blipFill>
            <a:blip>
              <a:alphaModFix amt="30000"/>
              <a:extLst>
                <a:ext uri="{96DAC541-7B7A-43D3-8B79-37D633B846F1}">
                  <asvg:svgBlip xmlns:asvg="http://schemas.microsoft.com/office/drawing/2016/SVG/main" r:embed="rId5"/>
                </a:ext>
              </a:extLst>
            </a:blip>
            <a:stretch>
              <a:fillRect/>
            </a:stretch>
          </a:blipFill>
        </p:spPr>
      </p:sp>
      <p:pic>
        <p:nvPicPr>
          <p:cNvPr id="4" name="Picture 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8478302" y="2057400"/>
            <a:ext cx="8229600" cy="8229600"/>
          </a:xfrm>
          <a:prstGeom prst="rect">
            <a:avLst/>
          </a:prstGeom>
        </p:spPr>
      </p:pic>
      <p:sp>
        <p:nvSpPr>
          <p:cNvPr id="5" name="Freeform 5"/>
          <p:cNvSpPr/>
          <p:nvPr/>
        </p:nvSpPr>
        <p:spPr>
          <a:xfrm rot="879136">
            <a:off x="14530149" y="-1007061"/>
            <a:ext cx="4640752" cy="4114800"/>
          </a:xfrm>
          <a:custGeom>
            <a:avLst/>
            <a:gdLst/>
            <a:ahLst/>
            <a:cxnLst/>
            <a:rect l="l" t="t" r="r" b="b"/>
            <a:pathLst>
              <a:path w="4640752" h="4114800">
                <a:moveTo>
                  <a:pt x="0" y="0"/>
                </a:moveTo>
                <a:lnTo>
                  <a:pt x="4640752" y="0"/>
                </a:lnTo>
                <a:lnTo>
                  <a:pt x="4640752" y="4114800"/>
                </a:lnTo>
                <a:lnTo>
                  <a:pt x="0" y="4114800"/>
                </a:lnTo>
                <a:lnTo>
                  <a:pt x="0" y="0"/>
                </a:lnTo>
                <a:close/>
              </a:path>
            </a:pathLst>
          </a:custGeom>
          <a:blipFill>
            <a:blip>
              <a:alphaModFix amt="30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1028238" y="2466343"/>
            <a:ext cx="10009869" cy="5814060"/>
          </a:xfrm>
          <a:prstGeom prst="rect">
            <a:avLst/>
          </a:prstGeom>
        </p:spPr>
        <p:txBody>
          <a:bodyPr lIns="0" tIns="0" rIns="0" bIns="0" rtlCol="0" anchor="t">
            <a:spAutoFit/>
          </a:bodyPr>
          <a:lstStyle/>
          <a:p>
            <a:pPr algn="l">
              <a:lnSpc>
                <a:spcPts val="11520"/>
              </a:lnSpc>
            </a:pPr>
            <a:r>
              <a:rPr lang="en-US" sz="9000" b="1">
                <a:solidFill>
                  <a:srgbClr val="25632D"/>
                </a:solidFill>
                <a:latin typeface="Open Sauce Heavy"/>
                <a:ea typeface="Open Sauce Heavy"/>
                <a:cs typeface="Open Sauce Heavy"/>
                <a:sym typeface="Open Sauce Heavy"/>
              </a:rPr>
              <a:t>DZIĘKUJĘ</a:t>
            </a:r>
          </a:p>
          <a:p>
            <a:pPr algn="l">
              <a:lnSpc>
                <a:spcPts val="11520"/>
              </a:lnSpc>
            </a:pPr>
            <a:r>
              <a:rPr lang="en-US" sz="9000" b="1">
                <a:solidFill>
                  <a:srgbClr val="25632D"/>
                </a:solidFill>
                <a:latin typeface="Open Sauce Heavy"/>
                <a:ea typeface="Open Sauce Heavy"/>
                <a:cs typeface="Open Sauce Heavy"/>
                <a:sym typeface="Open Sauce Heavy"/>
              </a:rPr>
              <a:t>THANK YOU</a:t>
            </a:r>
          </a:p>
          <a:p>
            <a:pPr algn="l">
              <a:lnSpc>
                <a:spcPts val="11520"/>
              </a:lnSpc>
            </a:pPr>
            <a:r>
              <a:rPr lang="en-US" sz="9000" b="1">
                <a:solidFill>
                  <a:srgbClr val="25632D"/>
                </a:solidFill>
                <a:latin typeface="Open Sauce Heavy"/>
                <a:ea typeface="Open Sauce Heavy"/>
                <a:cs typeface="Open Sauce Heavy"/>
                <a:sym typeface="Open Sauce Heavy"/>
              </a:rPr>
              <a:t>AČIŪ</a:t>
            </a:r>
          </a:p>
          <a:p>
            <a:pPr algn="l">
              <a:lnSpc>
                <a:spcPts val="11520"/>
              </a:lnSpc>
            </a:pPr>
            <a:r>
              <a:rPr lang="en-US" sz="9000" b="1">
                <a:solidFill>
                  <a:srgbClr val="25632D"/>
                </a:solidFill>
                <a:latin typeface="Open Sauce Heavy"/>
                <a:ea typeface="Open Sauce Heavy"/>
                <a:cs typeface="Open Sauce Heavy"/>
                <a:sym typeface="Open Sauce Heavy"/>
              </a:rPr>
              <a:t>PALDIES</a:t>
            </a:r>
          </a:p>
        </p:txBody>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5632D"/>
        </a:solidFill>
        <a:effectLst/>
      </p:bgPr>
    </p:bg>
    <p:spTree>
      <p:nvGrpSpPr>
        <p:cNvPr id="1" name=""/>
        <p:cNvGrpSpPr/>
        <p:nvPr/>
      </p:nvGrpSpPr>
      <p:grpSpPr>
        <a:xfrm>
          <a:off x="0" y="0"/>
          <a:ext cx="0" cy="0"/>
          <a:chOff x="0" y="0"/>
          <a:chExt cx="0" cy="0"/>
        </a:xfrm>
      </p:grpSpPr>
      <p:sp>
        <p:nvSpPr>
          <p:cNvPr id="2" name="Freeform 2"/>
          <p:cNvSpPr/>
          <p:nvPr/>
        </p:nvSpPr>
        <p:spPr>
          <a:xfrm>
            <a:off x="12876641" y="-1788658"/>
            <a:ext cx="6815024" cy="6505250"/>
          </a:xfrm>
          <a:custGeom>
            <a:avLst/>
            <a:gdLst/>
            <a:ahLst/>
            <a:cxnLst/>
            <a:rect l="l" t="t" r="r" b="b"/>
            <a:pathLst>
              <a:path w="6815024" h="6505250">
                <a:moveTo>
                  <a:pt x="0" y="0"/>
                </a:moveTo>
                <a:lnTo>
                  <a:pt x="6815024" y="0"/>
                </a:lnTo>
                <a:lnTo>
                  <a:pt x="6815024" y="6505250"/>
                </a:lnTo>
                <a:lnTo>
                  <a:pt x="0" y="6505250"/>
                </a:lnTo>
                <a:lnTo>
                  <a:pt x="0" y="0"/>
                </a:lnTo>
                <a:close/>
              </a:path>
            </a:pathLst>
          </a:custGeom>
          <a:blipFill>
            <a:blip>
              <a:alphaModFix amt="30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14109678" y="1918801"/>
            <a:ext cx="4438581" cy="6907695"/>
            <a:chOff x="0" y="0"/>
            <a:chExt cx="687652" cy="1070183"/>
          </a:xfrm>
        </p:grpSpPr>
        <p:sp>
          <p:nvSpPr>
            <p:cNvPr id="5" name="Freeform 5"/>
            <p:cNvSpPr/>
            <p:nvPr/>
          </p:nvSpPr>
          <p:spPr>
            <a:xfrm>
              <a:off x="0" y="0"/>
              <a:ext cx="687652" cy="1070183"/>
            </a:xfrm>
            <a:custGeom>
              <a:avLst/>
              <a:gdLst/>
              <a:ahLst/>
              <a:cxnLst/>
              <a:rect l="l" t="t" r="r" b="b"/>
              <a:pathLst>
                <a:path w="687652" h="1070183">
                  <a:moveTo>
                    <a:pt x="15698" y="0"/>
                  </a:moveTo>
                  <a:lnTo>
                    <a:pt x="671954" y="0"/>
                  </a:lnTo>
                  <a:cubicBezTo>
                    <a:pt x="676118" y="0"/>
                    <a:pt x="680110" y="1654"/>
                    <a:pt x="683054" y="4598"/>
                  </a:cubicBezTo>
                  <a:cubicBezTo>
                    <a:pt x="685998" y="7542"/>
                    <a:pt x="687652" y="11535"/>
                    <a:pt x="687652" y="15698"/>
                  </a:cubicBezTo>
                  <a:lnTo>
                    <a:pt x="687652" y="1054485"/>
                  </a:lnTo>
                  <a:cubicBezTo>
                    <a:pt x="687652" y="1058648"/>
                    <a:pt x="685998" y="1062641"/>
                    <a:pt x="683054" y="1065585"/>
                  </a:cubicBezTo>
                  <a:cubicBezTo>
                    <a:pt x="680110" y="1068529"/>
                    <a:pt x="676118" y="1070183"/>
                    <a:pt x="671954" y="1070183"/>
                  </a:cubicBezTo>
                  <a:lnTo>
                    <a:pt x="15698" y="1070183"/>
                  </a:lnTo>
                  <a:cubicBezTo>
                    <a:pt x="11535" y="1070183"/>
                    <a:pt x="7542" y="1068529"/>
                    <a:pt x="4598" y="1065585"/>
                  </a:cubicBezTo>
                  <a:cubicBezTo>
                    <a:pt x="1654" y="1062641"/>
                    <a:pt x="0" y="1058648"/>
                    <a:pt x="0" y="1054485"/>
                  </a:cubicBezTo>
                  <a:lnTo>
                    <a:pt x="0" y="15698"/>
                  </a:lnTo>
                  <a:cubicBezTo>
                    <a:pt x="0" y="11535"/>
                    <a:pt x="1654" y="7542"/>
                    <a:pt x="4598" y="4598"/>
                  </a:cubicBezTo>
                  <a:cubicBezTo>
                    <a:pt x="7542" y="1654"/>
                    <a:pt x="11535" y="0"/>
                    <a:pt x="15698" y="0"/>
                  </a:cubicBezTo>
                  <a:close/>
                </a:path>
              </a:pathLst>
            </a:custGeom>
            <a:blipFill>
              <a:blip r:embed="rId4"/>
              <a:stretch>
                <a:fillRect l="-21919" r="-21919"/>
              </a:stretch>
            </a:blipFill>
          </p:spPr>
        </p:sp>
      </p:grpSp>
      <p:sp>
        <p:nvSpPr>
          <p:cNvPr id="6" name="Freeform 6"/>
          <p:cNvSpPr/>
          <p:nvPr/>
        </p:nvSpPr>
        <p:spPr>
          <a:xfrm flipH="1">
            <a:off x="-3024695" y="5938967"/>
            <a:ext cx="7560721" cy="7125124"/>
          </a:xfrm>
          <a:custGeom>
            <a:avLst/>
            <a:gdLst/>
            <a:ahLst/>
            <a:cxnLst/>
            <a:rect l="l" t="t" r="r" b="b"/>
            <a:pathLst>
              <a:path w="7560721" h="7125124">
                <a:moveTo>
                  <a:pt x="7560720" y="0"/>
                </a:moveTo>
                <a:lnTo>
                  <a:pt x="0" y="0"/>
                </a:lnTo>
                <a:lnTo>
                  <a:pt x="0" y="7125124"/>
                </a:lnTo>
                <a:lnTo>
                  <a:pt x="7560720" y="7125124"/>
                </a:lnTo>
                <a:lnTo>
                  <a:pt x="7560720" y="0"/>
                </a:lnTo>
                <a:close/>
              </a:path>
            </a:pathLst>
          </a:custGeom>
          <a:blipFill>
            <a:blip>
              <a:alphaModFix amt="30000"/>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FDFDFD"/>
                </a:solidFill>
                <a:latin typeface="Aileron"/>
                <a:ea typeface="Aileron"/>
                <a:cs typeface="Aileron"/>
                <a:sym typeface="Aileron"/>
              </a:rPr>
              <a:t>PAGE 02</a:t>
            </a:r>
          </a:p>
        </p:txBody>
      </p:sp>
      <p:sp>
        <p:nvSpPr>
          <p:cNvPr id="8" name="TextBox 8"/>
          <p:cNvSpPr txBox="1"/>
          <p:nvPr/>
        </p:nvSpPr>
        <p:spPr>
          <a:xfrm>
            <a:off x="1028700" y="1284417"/>
            <a:ext cx="11714591" cy="1193800"/>
          </a:xfrm>
          <a:prstGeom prst="rect">
            <a:avLst/>
          </a:prstGeom>
        </p:spPr>
        <p:txBody>
          <a:bodyPr lIns="0" tIns="0" rIns="0" bIns="0" rtlCol="0" anchor="t">
            <a:spAutoFit/>
          </a:bodyPr>
          <a:lstStyle/>
          <a:p>
            <a:pPr algn="l">
              <a:lnSpc>
                <a:spcPts val="9799"/>
              </a:lnSpc>
            </a:pPr>
            <a:r>
              <a:rPr lang="en-US" sz="6999" b="1">
                <a:solidFill>
                  <a:srgbClr val="FFC107"/>
                </a:solidFill>
                <a:latin typeface="Open Sauce Heavy"/>
                <a:ea typeface="Open Sauce Heavy"/>
                <a:cs typeface="Open Sauce Heavy"/>
                <a:sym typeface="Open Sauce Heavy"/>
              </a:rPr>
              <a:t>DISCOVERIES 2026</a:t>
            </a:r>
          </a:p>
        </p:txBody>
      </p:sp>
      <p:sp>
        <p:nvSpPr>
          <p:cNvPr id="9" name="TextBox 9"/>
          <p:cNvSpPr txBox="1"/>
          <p:nvPr/>
        </p:nvSpPr>
        <p:spPr>
          <a:xfrm>
            <a:off x="1028700" y="3354517"/>
            <a:ext cx="3846413" cy="621347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Antonijs Gžibovskis dzimis 1855. gada 12. decembrī </a:t>
            </a:r>
            <a:r>
              <a:rPr lang="en-US" sz="2000" b="1">
                <a:solidFill>
                  <a:srgbClr val="FDFDFD"/>
                </a:solidFill>
                <a:latin typeface="Aileron Bold"/>
                <a:ea typeface="Aileron Bold"/>
                <a:cs typeface="Aileron Bold"/>
                <a:sym typeface="Aileron Bold"/>
              </a:rPr>
              <a:t>Cegeļņā</a:t>
            </a:r>
            <a:r>
              <a:rPr lang="en-US" sz="2000">
                <a:solidFill>
                  <a:srgbClr val="FDFDFD"/>
                </a:solidFill>
                <a:latin typeface="Aileron Light"/>
                <a:ea typeface="Aileron Light"/>
                <a:cs typeface="Aileron Light"/>
                <a:sym typeface="Aileron Light"/>
              </a:rPr>
              <a:t>, Bērzgales pagastā, Daugavpils apriņķī. Viņš bija cēlies no poļu šļahtas dzimtas, kurai, saskaņā ar ģimenē saglabāto informāciju, bijusi dokumentēta asinsradniecība ar Polijas karali Staņislavu Augustu Poņatovski.</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Pirms darba dzelzceļā Antoni strādāja spirta brūzī. No 1883. gada viņš strādāja Pēterburgas–Varšavas dzelzceļā, bet 1910. gadā bija sliežu ceļu uzraugs Porečjes stacijā Grodņas guberņā.</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Antonija sieva bija Jūlija Gžibovska, dzimusi Grigoroviča. Ģimenē piedzima pieci bērni.</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Antonijs miris ap 1920. gadu </a:t>
            </a:r>
            <a:r>
              <a:rPr lang="en-US" sz="2000" b="1">
                <a:solidFill>
                  <a:srgbClr val="FDFDFD"/>
                </a:solidFill>
                <a:latin typeface="Aileron Bold"/>
                <a:ea typeface="Aileron Bold"/>
                <a:cs typeface="Aileron Bold"/>
                <a:sym typeface="Aileron Bold"/>
              </a:rPr>
              <a:t>Telšos</a:t>
            </a:r>
            <a:r>
              <a:rPr lang="en-US" sz="2000">
                <a:solidFill>
                  <a:srgbClr val="FDFDFD"/>
                </a:solidFill>
                <a:latin typeface="Aileron Light"/>
                <a:ea typeface="Aileron Light"/>
                <a:cs typeface="Aileron Light"/>
                <a:sym typeface="Aileron Light"/>
              </a:rPr>
              <a:t>, </a:t>
            </a:r>
            <a:r>
              <a:rPr lang="en-US" sz="2000" b="1">
                <a:solidFill>
                  <a:srgbClr val="FDFDFD"/>
                </a:solidFill>
                <a:latin typeface="Aileron Bold"/>
                <a:ea typeface="Aileron Bold"/>
                <a:cs typeface="Aileron Bold"/>
                <a:sym typeface="Aileron Bold"/>
              </a:rPr>
              <a:t>Lietuvā</a:t>
            </a:r>
            <a:r>
              <a:rPr lang="en-US" sz="2000">
                <a:solidFill>
                  <a:srgbClr val="FDFDFD"/>
                </a:solidFill>
                <a:latin typeface="Aileron Light"/>
                <a:ea typeface="Aileron Light"/>
                <a:cs typeface="Aileron Light"/>
                <a:sym typeface="Aileron Light"/>
              </a:rPr>
              <a:t>, aptuveni 64–65 gadu vecumā.</a:t>
            </a:r>
          </a:p>
          <a:p>
            <a:pPr algn="just">
              <a:lnSpc>
                <a:spcPts val="2000"/>
              </a:lnSpc>
            </a:pPr>
            <a:endParaRPr lang="en-US" sz="2000">
              <a:solidFill>
                <a:srgbClr val="FDFDFD"/>
              </a:solidFill>
              <a:latin typeface="Aileron Light"/>
              <a:ea typeface="Aileron Light"/>
              <a:cs typeface="Aileron Light"/>
              <a:sym typeface="Aileron Light"/>
            </a:endParaRPr>
          </a:p>
        </p:txBody>
      </p:sp>
      <p:sp>
        <p:nvSpPr>
          <p:cNvPr id="10" name="TextBox 10"/>
          <p:cNvSpPr txBox="1"/>
          <p:nvPr/>
        </p:nvSpPr>
        <p:spPr>
          <a:xfrm>
            <a:off x="1028700" y="2563942"/>
            <a:ext cx="9060537" cy="669925"/>
          </a:xfrm>
          <a:prstGeom prst="rect">
            <a:avLst/>
          </a:prstGeom>
        </p:spPr>
        <p:txBody>
          <a:bodyPr lIns="0" tIns="0" rIns="0" bIns="0" rtlCol="0" anchor="t">
            <a:spAutoFit/>
          </a:bodyPr>
          <a:lstStyle/>
          <a:p>
            <a:pPr algn="just">
              <a:lnSpc>
                <a:spcPts val="5000"/>
              </a:lnSpc>
            </a:pPr>
            <a:r>
              <a:rPr lang="en-US" sz="5000">
                <a:solidFill>
                  <a:srgbClr val="FDFDFD"/>
                </a:solidFill>
                <a:latin typeface="Aileron Light"/>
                <a:ea typeface="Aileron Light"/>
                <a:cs typeface="Aileron Light"/>
                <a:sym typeface="Aileron Light"/>
              </a:rPr>
              <a:t>Antoni Grzybowski (1855-~1920)</a:t>
            </a:r>
          </a:p>
        </p:txBody>
      </p:sp>
      <p:sp>
        <p:nvSpPr>
          <p:cNvPr id="11" name="TextBox 11"/>
          <p:cNvSpPr txBox="1"/>
          <p:nvPr/>
        </p:nvSpPr>
        <p:spPr>
          <a:xfrm>
            <a:off x="5297587" y="3354517"/>
            <a:ext cx="3846413" cy="646112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Antoni Grzybowski was born on 12 December 1855 in </a:t>
            </a:r>
            <a:r>
              <a:rPr lang="en-US" sz="2000" b="1">
                <a:solidFill>
                  <a:srgbClr val="FDFDFD"/>
                </a:solidFill>
                <a:latin typeface="Aileron Bold"/>
                <a:ea typeface="Aileron Bold"/>
                <a:cs typeface="Aileron Bold"/>
                <a:sym typeface="Aileron Bold"/>
              </a:rPr>
              <a:t>Cegeļņa</a:t>
            </a:r>
            <a:r>
              <a:rPr lang="en-US" sz="2000">
                <a:solidFill>
                  <a:srgbClr val="FDFDFD"/>
                </a:solidFill>
                <a:latin typeface="Aileron Light"/>
                <a:ea typeface="Aileron Light"/>
                <a:cs typeface="Aileron Light"/>
                <a:sym typeface="Aileron Light"/>
              </a:rPr>
              <a:t>, Bērzgale Parish, Daugavpils District. He came from a Polish noble family which, according to information preserved by the family, had a documented blood relationship with King Stanisław  August Poniatowski of Poland.</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Before beginning his railway career, Antoni worked at a distillery. From 1883, he was employed by the Saint Petersburg–Warsaw Railway, and in 1910 he served as a railway track supervisor at Porečje station in the Grodno Governorate.</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Antoni was married to Julija Grzybowska, née Grigoroviča. The couple had five children.</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Antoni Grzybowski died around 1920 in </a:t>
            </a:r>
            <a:r>
              <a:rPr lang="en-US" sz="2000" b="1">
                <a:solidFill>
                  <a:srgbClr val="FDFDFD"/>
                </a:solidFill>
                <a:latin typeface="Aileron Bold"/>
                <a:ea typeface="Aileron Bold"/>
                <a:cs typeface="Aileron Bold"/>
                <a:sym typeface="Aileron Bold"/>
              </a:rPr>
              <a:t>Telšiai</a:t>
            </a:r>
            <a:r>
              <a:rPr lang="en-US" sz="2000">
                <a:solidFill>
                  <a:srgbClr val="FDFDFD"/>
                </a:solidFill>
                <a:latin typeface="Aileron Light"/>
                <a:ea typeface="Aileron Light"/>
                <a:cs typeface="Aileron Light"/>
                <a:sym typeface="Aileron Light"/>
              </a:rPr>
              <a:t>, </a:t>
            </a:r>
            <a:r>
              <a:rPr lang="en-US" sz="2000" b="1">
                <a:solidFill>
                  <a:srgbClr val="FDFDFD"/>
                </a:solidFill>
                <a:latin typeface="Aileron Bold"/>
                <a:ea typeface="Aileron Bold"/>
                <a:cs typeface="Aileron Bold"/>
                <a:sym typeface="Aileron Bold"/>
              </a:rPr>
              <a:t>Lithuania</a:t>
            </a:r>
            <a:r>
              <a:rPr lang="en-US" sz="2000">
                <a:solidFill>
                  <a:srgbClr val="FDFDFD"/>
                </a:solidFill>
                <a:latin typeface="Aileron Light"/>
                <a:ea typeface="Aileron Light"/>
                <a:cs typeface="Aileron Light"/>
                <a:sym typeface="Aileron Light"/>
              </a:rPr>
              <a:t>, at approximately 64–65 years of age.</a:t>
            </a:r>
          </a:p>
          <a:p>
            <a:pPr algn="just">
              <a:lnSpc>
                <a:spcPts val="2000"/>
              </a:lnSpc>
            </a:pPr>
            <a:endParaRPr lang="en-US" sz="2000">
              <a:solidFill>
                <a:srgbClr val="FDFDFD"/>
              </a:solidFill>
              <a:latin typeface="Aileron Light"/>
              <a:ea typeface="Aileron Light"/>
              <a:cs typeface="Aileron Light"/>
              <a:sym typeface="Aileron Light"/>
            </a:endParaRPr>
          </a:p>
        </p:txBody>
      </p:sp>
      <p:sp>
        <p:nvSpPr>
          <p:cNvPr id="12" name="TextBox 12"/>
          <p:cNvSpPr txBox="1"/>
          <p:nvPr/>
        </p:nvSpPr>
        <p:spPr>
          <a:xfrm>
            <a:off x="9563100" y="3354517"/>
            <a:ext cx="4127478" cy="6461125"/>
          </a:xfrm>
          <a:prstGeom prst="rect">
            <a:avLst/>
          </a:prstGeom>
        </p:spPr>
        <p:txBody>
          <a:bodyPr lIns="0" tIns="0" rIns="0" bIns="0" rtlCol="0" anchor="t">
            <a:spAutoFit/>
          </a:bodyPr>
          <a:lstStyle/>
          <a:p>
            <a:pPr algn="just">
              <a:lnSpc>
                <a:spcPts val="2000"/>
              </a:lnSpc>
            </a:pPr>
            <a:r>
              <a:rPr lang="en-US" sz="2000">
                <a:solidFill>
                  <a:srgbClr val="FDFDFD"/>
                </a:solidFill>
                <a:latin typeface="Aileron Light"/>
                <a:ea typeface="Aileron Light"/>
                <a:cs typeface="Aileron Light"/>
                <a:sym typeface="Aileron Light"/>
              </a:rPr>
              <a:t>Antoni Grzybowski gimė 1855 m. gruodžio 12 d. </a:t>
            </a:r>
            <a:r>
              <a:rPr lang="en-US" sz="2000" b="1">
                <a:solidFill>
                  <a:srgbClr val="FDFDFD"/>
                </a:solidFill>
                <a:latin typeface="Aileron Bold"/>
                <a:ea typeface="Aileron Bold"/>
                <a:cs typeface="Aileron Bold"/>
                <a:sym typeface="Aileron Bold"/>
              </a:rPr>
              <a:t>Cegeļņoje</a:t>
            </a:r>
            <a:r>
              <a:rPr lang="en-US" sz="2000">
                <a:solidFill>
                  <a:srgbClr val="FDFDFD"/>
                </a:solidFill>
                <a:latin typeface="Aileron Light"/>
                <a:ea typeface="Aileron Light"/>
                <a:cs typeface="Aileron Light"/>
                <a:sym typeface="Aileron Light"/>
              </a:rPr>
              <a:t>, Bērzgalės valsčiuje, Daugpilio apskrityje. Jis buvo kilęs iš lenkų šlėktų giminės, kuri, remiantis šeimoje išsaugota informacija, buvo dokumentais patvirtinta kraujo giminystės ryšiais susijusi su Lenkijos karaliumi Stanislovu Augustu Poniatovskiu.</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Prieš pradėdamas dirbti geležinkelyje, Antoni dirbo spirito varykloje. Nuo 1883 m. jis dirbo Sankt Peterburgo–Varšuvos geležinkelyje, o 1910 m. buvo geležinkelio bėgių prižiūrėtojas Porečės stotyje, Gardino gubernijoje.</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Antoni žmona buvo Julija Grzybowska, mergautine pavarde Grigoroviča. Šeimoje gimė penki vaikai.</a:t>
            </a:r>
          </a:p>
          <a:p>
            <a:pPr algn="just">
              <a:lnSpc>
                <a:spcPts val="2000"/>
              </a:lnSpc>
            </a:pPr>
            <a:endParaRPr lang="en-US" sz="2000">
              <a:solidFill>
                <a:srgbClr val="FDFDFD"/>
              </a:solidFill>
              <a:latin typeface="Aileron Light"/>
              <a:ea typeface="Aileron Light"/>
              <a:cs typeface="Aileron Light"/>
              <a:sym typeface="Aileron Light"/>
            </a:endParaRPr>
          </a:p>
          <a:p>
            <a:pPr algn="just">
              <a:lnSpc>
                <a:spcPts val="2000"/>
              </a:lnSpc>
            </a:pPr>
            <a:r>
              <a:rPr lang="en-US" sz="2000">
                <a:solidFill>
                  <a:srgbClr val="FDFDFD"/>
                </a:solidFill>
                <a:latin typeface="Aileron Light"/>
                <a:ea typeface="Aileron Light"/>
                <a:cs typeface="Aileron Light"/>
                <a:sym typeface="Aileron Light"/>
              </a:rPr>
              <a:t>Antoni Grzybowski mirė apie 1920 m. </a:t>
            </a:r>
            <a:r>
              <a:rPr lang="en-US" sz="2000" b="1">
                <a:solidFill>
                  <a:srgbClr val="FDFDFD"/>
                </a:solidFill>
                <a:latin typeface="Aileron Bold"/>
                <a:ea typeface="Aileron Bold"/>
                <a:cs typeface="Aileron Bold"/>
                <a:sym typeface="Aileron Bold"/>
              </a:rPr>
              <a:t>Telšiuose</a:t>
            </a:r>
            <a:r>
              <a:rPr lang="en-US" sz="2000">
                <a:solidFill>
                  <a:srgbClr val="FDFDFD"/>
                </a:solidFill>
                <a:latin typeface="Aileron Light"/>
                <a:ea typeface="Aileron Light"/>
                <a:cs typeface="Aileron Light"/>
                <a:sym typeface="Aileron Light"/>
              </a:rPr>
              <a:t>, </a:t>
            </a:r>
            <a:r>
              <a:rPr lang="en-US" sz="2000" b="1">
                <a:solidFill>
                  <a:srgbClr val="FDFDFD"/>
                </a:solidFill>
                <a:latin typeface="Aileron Bold"/>
                <a:ea typeface="Aileron Bold"/>
                <a:cs typeface="Aileron Bold"/>
                <a:sym typeface="Aileron Bold"/>
              </a:rPr>
              <a:t>Lietuvoje</a:t>
            </a:r>
            <a:r>
              <a:rPr lang="en-US" sz="2000">
                <a:solidFill>
                  <a:srgbClr val="FDFDFD"/>
                </a:solidFill>
                <a:latin typeface="Aileron Light"/>
                <a:ea typeface="Aileron Light"/>
                <a:cs typeface="Aileron Light"/>
                <a:sym typeface="Aileron Light"/>
              </a:rPr>
              <a:t>, būdamas maždaug 64–65 metų.</a:t>
            </a:r>
          </a:p>
          <a:p>
            <a:pPr algn="just">
              <a:lnSpc>
                <a:spcPts val="2000"/>
              </a:lnSpc>
            </a:pPr>
            <a:endParaRPr lang="en-US" sz="2000">
              <a:solidFill>
                <a:srgbClr val="FDFDFD"/>
              </a:solidFill>
              <a:latin typeface="Aileron Light"/>
              <a:ea typeface="Aileron Light"/>
              <a:cs typeface="Aileron Light"/>
              <a:sym typeface="Aileron Light"/>
            </a:endParaRPr>
          </a:p>
        </p:txBody>
      </p:sp>
      <p:sp>
        <p:nvSpPr>
          <p:cNvPr id="13" name="TextBox 13"/>
          <p:cNvSpPr txBox="1"/>
          <p:nvPr/>
        </p:nvSpPr>
        <p:spPr>
          <a:xfrm>
            <a:off x="15037364" y="8206657"/>
            <a:ext cx="2583210" cy="349250"/>
          </a:xfrm>
          <a:prstGeom prst="rect">
            <a:avLst/>
          </a:prstGeom>
        </p:spPr>
        <p:txBody>
          <a:bodyPr lIns="0" tIns="0" rIns="0" bIns="0" rtlCol="0" anchor="t">
            <a:spAutoFit/>
          </a:bodyPr>
          <a:lstStyle/>
          <a:p>
            <a:pPr algn="ctr">
              <a:lnSpc>
                <a:spcPts val="2800"/>
              </a:lnSpc>
              <a:spcBef>
                <a:spcPct val="0"/>
              </a:spcBef>
            </a:pPr>
            <a:r>
              <a:rPr lang="en-US" sz="2000">
                <a:solidFill>
                  <a:srgbClr val="FFFFFF"/>
                </a:solidFill>
                <a:latin typeface="Aileron"/>
                <a:ea typeface="Aileron"/>
                <a:cs typeface="Aileron"/>
                <a:sym typeface="Aileron"/>
              </a:rPr>
              <a:t>ANTONI GRZYBOWSKI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835890"/>
          </a:xfrm>
          <a:custGeom>
            <a:avLst/>
            <a:gdLst/>
            <a:ahLst/>
            <a:cxnLst/>
            <a:rect l="l" t="t" r="r" b="b"/>
            <a:pathLst>
              <a:path w="18288000" h="12835890">
                <a:moveTo>
                  <a:pt x="0" y="0"/>
                </a:moveTo>
                <a:lnTo>
                  <a:pt x="18288000" y="0"/>
                </a:lnTo>
                <a:lnTo>
                  <a:pt x="18288000" y="12835890"/>
                </a:lnTo>
                <a:lnTo>
                  <a:pt x="0" y="12835890"/>
                </a:lnTo>
                <a:lnTo>
                  <a:pt x="0" y="0"/>
                </a:lnTo>
                <a:close/>
              </a:path>
            </a:pathLst>
          </a:custGeom>
          <a:blipFill>
            <a:blip r:embed="rId2"/>
            <a:stretch>
              <a:fillRect/>
            </a:stretch>
          </a:blipFill>
        </p:spPr>
      </p:sp>
      <p:sp>
        <p:nvSpPr>
          <p:cNvPr id="3" name="TextBox 3"/>
          <p:cNvSpPr txBox="1"/>
          <p:nvPr/>
        </p:nvSpPr>
        <p:spPr>
          <a:xfrm>
            <a:off x="13275686" y="4256405"/>
            <a:ext cx="2608610" cy="887095"/>
          </a:xfrm>
          <a:prstGeom prst="rect">
            <a:avLst/>
          </a:prstGeom>
        </p:spPr>
        <p:txBody>
          <a:bodyPr lIns="0" tIns="0" rIns="0" bIns="0" rtlCol="0" anchor="t">
            <a:spAutoFit/>
          </a:bodyPr>
          <a:lstStyle/>
          <a:p>
            <a:pPr algn="ctr">
              <a:lnSpc>
                <a:spcPts val="7279"/>
              </a:lnSpc>
            </a:pPr>
            <a:r>
              <a:rPr lang="en-US" sz="5199" b="1">
                <a:solidFill>
                  <a:srgbClr val="000000"/>
                </a:solidFill>
                <a:latin typeface="Open Sans Bold"/>
                <a:ea typeface="Open Sans Bold"/>
                <a:cs typeface="Open Sans Bold"/>
                <a:sym typeface="Open Sans Bold"/>
              </a:rPr>
              <a:t>Cegeļņa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3384690">
            <a:off x="12384670" y="5442973"/>
            <a:ext cx="9340485" cy="6176396"/>
          </a:xfrm>
          <a:custGeom>
            <a:avLst/>
            <a:gdLst/>
            <a:ahLst/>
            <a:cxnLst/>
            <a:rect l="l" t="t" r="r" b="b"/>
            <a:pathLst>
              <a:path w="9340485" h="6176396">
                <a:moveTo>
                  <a:pt x="0" y="0"/>
                </a:moveTo>
                <a:lnTo>
                  <a:pt x="9340485" y="0"/>
                </a:lnTo>
                <a:lnTo>
                  <a:pt x="9340485" y="6176396"/>
                </a:lnTo>
                <a:lnTo>
                  <a:pt x="0" y="617639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flipV="1">
            <a:off x="-761728" y="-698123"/>
            <a:ext cx="7260729" cy="7260729"/>
          </a:xfrm>
          <a:custGeom>
            <a:avLst/>
            <a:gdLst/>
            <a:ahLst/>
            <a:cxnLst/>
            <a:rect l="l" t="t" r="r" b="b"/>
            <a:pathLst>
              <a:path w="7260729" h="7260729">
                <a:moveTo>
                  <a:pt x="0" y="7260729"/>
                </a:moveTo>
                <a:lnTo>
                  <a:pt x="7260729" y="7260729"/>
                </a:lnTo>
                <a:lnTo>
                  <a:pt x="7260729" y="0"/>
                </a:lnTo>
                <a:lnTo>
                  <a:pt x="0" y="0"/>
                </a:lnTo>
                <a:lnTo>
                  <a:pt x="0" y="7260729"/>
                </a:lnTo>
                <a:close/>
              </a:path>
            </a:pathLst>
          </a:custGeom>
          <a:blipFill>
            <a:blip>
              <a:alphaModFix amt="30000"/>
              <a:extLst>
                <a:ext uri="{96DAC541-7B7A-43D3-8B79-37D633B846F1}">
                  <asvg:svgBlip xmlns:asvg="http://schemas.microsoft.com/office/drawing/2016/SVG/main" r:embed="rId4"/>
                </a:ext>
              </a:extLst>
            </a:blip>
            <a:stretch>
              <a:fillRect/>
            </a:stretch>
          </a:blipFill>
        </p:spPr>
      </p:sp>
      <p:sp>
        <p:nvSpPr>
          <p:cNvPr id="5" name="Freeform 5"/>
          <p:cNvSpPr/>
          <p:nvPr/>
        </p:nvSpPr>
        <p:spPr>
          <a:xfrm>
            <a:off x="12899301" y="1201152"/>
            <a:ext cx="5641658" cy="8711301"/>
          </a:xfrm>
          <a:custGeom>
            <a:avLst/>
            <a:gdLst/>
            <a:ahLst/>
            <a:cxnLst/>
            <a:rect l="l" t="t" r="r" b="b"/>
            <a:pathLst>
              <a:path w="5641658" h="8711301">
                <a:moveTo>
                  <a:pt x="0" y="0"/>
                </a:moveTo>
                <a:lnTo>
                  <a:pt x="5641658" y="0"/>
                </a:lnTo>
                <a:lnTo>
                  <a:pt x="5641658" y="8711301"/>
                </a:lnTo>
                <a:lnTo>
                  <a:pt x="0" y="8711301"/>
                </a:lnTo>
                <a:lnTo>
                  <a:pt x="0" y="0"/>
                </a:lnTo>
                <a:close/>
              </a:path>
            </a:pathLst>
          </a:custGeom>
          <a:blipFill>
            <a:blip r:embed="rId5"/>
            <a:stretch>
              <a:fillRect/>
            </a:stretch>
          </a:blipFill>
        </p:spPr>
      </p:sp>
      <p:sp>
        <p:nvSpPr>
          <p:cNvPr id="6" name="Freeform 6"/>
          <p:cNvSpPr/>
          <p:nvPr/>
        </p:nvSpPr>
        <p:spPr>
          <a:xfrm>
            <a:off x="1921486" y="1351964"/>
            <a:ext cx="8642159" cy="8642159"/>
          </a:xfrm>
          <a:custGeom>
            <a:avLst/>
            <a:gdLst/>
            <a:ahLst/>
            <a:cxnLst/>
            <a:rect l="l" t="t" r="r" b="b"/>
            <a:pathLst>
              <a:path w="8642159" h="8642159">
                <a:moveTo>
                  <a:pt x="0" y="0"/>
                </a:moveTo>
                <a:lnTo>
                  <a:pt x="8642159" y="0"/>
                </a:lnTo>
                <a:lnTo>
                  <a:pt x="8642159" y="8642159"/>
                </a:lnTo>
                <a:lnTo>
                  <a:pt x="0" y="8642159"/>
                </a:lnTo>
                <a:lnTo>
                  <a:pt x="0" y="0"/>
                </a:lnTo>
                <a:close/>
              </a:path>
            </a:pathLst>
          </a:custGeom>
          <a:blipFill>
            <a:blip r:embed="rId6"/>
            <a:stretch>
              <a:fillRect/>
            </a:stretch>
          </a:blipFill>
        </p:spPr>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04</a:t>
            </a:r>
          </a:p>
        </p:txBody>
      </p:sp>
      <p:sp>
        <p:nvSpPr>
          <p:cNvPr id="8" name="TextBox 8"/>
          <p:cNvSpPr txBox="1"/>
          <p:nvPr/>
        </p:nvSpPr>
        <p:spPr>
          <a:xfrm>
            <a:off x="1028700" y="1913067"/>
            <a:ext cx="13318629" cy="1162050"/>
          </a:xfrm>
          <a:prstGeom prst="rect">
            <a:avLst/>
          </a:prstGeom>
        </p:spPr>
        <p:txBody>
          <a:bodyPr lIns="0" tIns="0" rIns="0" bIns="0" rtlCol="0" anchor="t">
            <a:spAutoFit/>
          </a:bodyPr>
          <a:lstStyle/>
          <a:p>
            <a:pPr algn="l">
              <a:lnSpc>
                <a:spcPts val="8550"/>
              </a:lnSpc>
            </a:pPr>
            <a:r>
              <a:rPr lang="en-US" sz="9000" b="1">
                <a:solidFill>
                  <a:srgbClr val="25632D"/>
                </a:solidFill>
                <a:latin typeface="Open Sauce Heavy"/>
                <a:ea typeface="Open Sauce Heavy"/>
                <a:cs typeface="Open Sauce Heavy"/>
                <a:sym typeface="Open Sauce Heavy"/>
              </a:rPr>
              <a:t>CHILDREN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3384690">
            <a:off x="12384670" y="5442973"/>
            <a:ext cx="9340485" cy="6176396"/>
          </a:xfrm>
          <a:custGeom>
            <a:avLst/>
            <a:gdLst/>
            <a:ahLst/>
            <a:cxnLst/>
            <a:rect l="l" t="t" r="r" b="b"/>
            <a:pathLst>
              <a:path w="9340485" h="6176396">
                <a:moveTo>
                  <a:pt x="0" y="0"/>
                </a:moveTo>
                <a:lnTo>
                  <a:pt x="9340485" y="0"/>
                </a:lnTo>
                <a:lnTo>
                  <a:pt x="9340485" y="6176396"/>
                </a:lnTo>
                <a:lnTo>
                  <a:pt x="0" y="617639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flipV="1">
            <a:off x="-761728" y="-698123"/>
            <a:ext cx="7260729" cy="7260729"/>
          </a:xfrm>
          <a:custGeom>
            <a:avLst/>
            <a:gdLst/>
            <a:ahLst/>
            <a:cxnLst/>
            <a:rect l="l" t="t" r="r" b="b"/>
            <a:pathLst>
              <a:path w="7260729" h="7260729">
                <a:moveTo>
                  <a:pt x="0" y="7260729"/>
                </a:moveTo>
                <a:lnTo>
                  <a:pt x="7260729" y="7260729"/>
                </a:lnTo>
                <a:lnTo>
                  <a:pt x="7260729" y="0"/>
                </a:lnTo>
                <a:lnTo>
                  <a:pt x="0" y="0"/>
                </a:lnTo>
                <a:lnTo>
                  <a:pt x="0" y="7260729"/>
                </a:lnTo>
                <a:close/>
              </a:path>
            </a:pathLst>
          </a:custGeom>
          <a:blipFill>
            <a:blip>
              <a:alphaModFix amt="30000"/>
              <a:extLst>
                <a:ext uri="{96DAC541-7B7A-43D3-8B79-37D633B846F1}">
                  <asvg:svgBlip xmlns:asvg="http://schemas.microsoft.com/office/drawing/2016/SVG/main" r:embed="rId4"/>
                </a:ext>
              </a:extLst>
            </a:blip>
            <a:stretch>
              <a:fillRect/>
            </a:stretch>
          </a:blipFill>
        </p:spPr>
      </p:sp>
      <p:sp>
        <p:nvSpPr>
          <p:cNvPr id="5" name="Freeform 5"/>
          <p:cNvSpPr/>
          <p:nvPr/>
        </p:nvSpPr>
        <p:spPr>
          <a:xfrm>
            <a:off x="12899301" y="1201152"/>
            <a:ext cx="5641658" cy="8711301"/>
          </a:xfrm>
          <a:custGeom>
            <a:avLst/>
            <a:gdLst/>
            <a:ahLst/>
            <a:cxnLst/>
            <a:rect l="l" t="t" r="r" b="b"/>
            <a:pathLst>
              <a:path w="5641658" h="8711301">
                <a:moveTo>
                  <a:pt x="0" y="0"/>
                </a:moveTo>
                <a:lnTo>
                  <a:pt x="5641658" y="0"/>
                </a:lnTo>
                <a:lnTo>
                  <a:pt x="5641658" y="8711301"/>
                </a:lnTo>
                <a:lnTo>
                  <a:pt x="0" y="8711301"/>
                </a:lnTo>
                <a:lnTo>
                  <a:pt x="0" y="0"/>
                </a:lnTo>
                <a:close/>
              </a:path>
            </a:pathLst>
          </a:custGeom>
          <a:blipFill>
            <a:blip r:embed="rId5"/>
            <a:stretch>
              <a:fillRect/>
            </a:stretch>
          </a:blipFill>
        </p:spPr>
      </p:sp>
      <p:sp>
        <p:nvSpPr>
          <p:cNvPr id="6" name="Freeform 6"/>
          <p:cNvSpPr/>
          <p:nvPr/>
        </p:nvSpPr>
        <p:spPr>
          <a:xfrm>
            <a:off x="1921486" y="1351964"/>
            <a:ext cx="8642159" cy="8642159"/>
          </a:xfrm>
          <a:custGeom>
            <a:avLst/>
            <a:gdLst/>
            <a:ahLst/>
            <a:cxnLst/>
            <a:rect l="l" t="t" r="r" b="b"/>
            <a:pathLst>
              <a:path w="8642159" h="8642159">
                <a:moveTo>
                  <a:pt x="0" y="0"/>
                </a:moveTo>
                <a:lnTo>
                  <a:pt x="8642159" y="0"/>
                </a:lnTo>
                <a:lnTo>
                  <a:pt x="8642159" y="8642159"/>
                </a:lnTo>
                <a:lnTo>
                  <a:pt x="0" y="8642159"/>
                </a:lnTo>
                <a:lnTo>
                  <a:pt x="0" y="0"/>
                </a:lnTo>
                <a:close/>
              </a:path>
            </a:pathLst>
          </a:custGeom>
          <a:blipFill>
            <a:blip r:embed="rId6"/>
            <a:stretch>
              <a:fillRect/>
            </a:stretch>
          </a:blipFill>
        </p:spPr>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04</a:t>
            </a:r>
          </a:p>
        </p:txBody>
      </p:sp>
      <p:sp>
        <p:nvSpPr>
          <p:cNvPr id="8" name="TextBox 8"/>
          <p:cNvSpPr txBox="1"/>
          <p:nvPr/>
        </p:nvSpPr>
        <p:spPr>
          <a:xfrm>
            <a:off x="1028700" y="1913067"/>
            <a:ext cx="13318629" cy="1162050"/>
          </a:xfrm>
          <a:prstGeom prst="rect">
            <a:avLst/>
          </a:prstGeom>
        </p:spPr>
        <p:txBody>
          <a:bodyPr lIns="0" tIns="0" rIns="0" bIns="0" rtlCol="0" anchor="t">
            <a:spAutoFit/>
          </a:bodyPr>
          <a:lstStyle/>
          <a:p>
            <a:pPr algn="l">
              <a:lnSpc>
                <a:spcPts val="8550"/>
              </a:lnSpc>
            </a:pPr>
            <a:r>
              <a:rPr lang="en-US" sz="9000" b="1">
                <a:solidFill>
                  <a:srgbClr val="25632D"/>
                </a:solidFill>
                <a:latin typeface="Open Sauce Heavy"/>
                <a:ea typeface="Open Sauce Heavy"/>
                <a:cs typeface="Open Sauce Heavy"/>
                <a:sym typeface="Open Sauce Heavy"/>
              </a:rPr>
              <a:t>CHILDREN 👶</a:t>
            </a:r>
          </a:p>
        </p:txBody>
      </p:sp>
      <p:sp>
        <p:nvSpPr>
          <p:cNvPr id="9" name="Freeform 9"/>
          <p:cNvSpPr/>
          <p:nvPr/>
        </p:nvSpPr>
        <p:spPr>
          <a:xfrm>
            <a:off x="5964428" y="5278877"/>
            <a:ext cx="3947728" cy="2131773"/>
          </a:xfrm>
          <a:custGeom>
            <a:avLst/>
            <a:gdLst/>
            <a:ahLst/>
            <a:cxnLst/>
            <a:rect l="l" t="t" r="r" b="b"/>
            <a:pathLst>
              <a:path w="3947728" h="2131773">
                <a:moveTo>
                  <a:pt x="0" y="0"/>
                </a:moveTo>
                <a:lnTo>
                  <a:pt x="3947728" y="0"/>
                </a:lnTo>
                <a:lnTo>
                  <a:pt x="3947728" y="2131773"/>
                </a:lnTo>
                <a:lnTo>
                  <a:pt x="0" y="2131773"/>
                </a:lnTo>
                <a:lnTo>
                  <a:pt x="0" y="0"/>
                </a:lnTo>
                <a:close/>
              </a:path>
            </a:pathLst>
          </a:custGeom>
          <a:blipFill>
            <a:blip>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4"/>
                </a:ext>
              </a:extLst>
            </a:blip>
            <a:stretch>
              <a:fillRect/>
            </a:stretch>
          </a:blipFill>
        </p:spPr>
      </p:sp>
      <p:pic>
        <p:nvPicPr>
          <p:cNvPr id="3" name="Picture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0" y="3038842"/>
            <a:ext cx="6551533" cy="6551533"/>
          </a:xfrm>
          <a:prstGeom prst="rect">
            <a:avLst/>
          </a:prstGeom>
        </p:spPr>
      </p:pic>
      <p:sp>
        <p:nvSpPr>
          <p:cNvPr id="4" name="TextBox 4"/>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05</a:t>
            </a:r>
          </a:p>
        </p:txBody>
      </p:sp>
      <p:sp>
        <p:nvSpPr>
          <p:cNvPr id="5" name="Freeform 5"/>
          <p:cNvSpPr/>
          <p:nvPr/>
        </p:nvSpPr>
        <p:spPr>
          <a:xfrm>
            <a:off x="5367888" y="1746453"/>
            <a:ext cx="12203161" cy="8135441"/>
          </a:xfrm>
          <a:custGeom>
            <a:avLst/>
            <a:gdLst/>
            <a:ahLst/>
            <a:cxnLst/>
            <a:rect l="l" t="t" r="r" b="b"/>
            <a:pathLst>
              <a:path w="12203161" h="8135441">
                <a:moveTo>
                  <a:pt x="0" y="0"/>
                </a:moveTo>
                <a:lnTo>
                  <a:pt x="12203161" y="0"/>
                </a:lnTo>
                <a:lnTo>
                  <a:pt x="12203161" y="8135441"/>
                </a:lnTo>
                <a:lnTo>
                  <a:pt x="0" y="8135441"/>
                </a:lnTo>
                <a:lnTo>
                  <a:pt x="0" y="0"/>
                </a:lnTo>
                <a:close/>
              </a:path>
            </a:pathLst>
          </a:custGeom>
          <a:blipFill>
            <a:blip r:embed="rId6"/>
            <a:stretch>
              <a:fillRect/>
            </a:stretch>
          </a:blipFill>
        </p:spPr>
      </p:sp>
      <p:sp>
        <p:nvSpPr>
          <p:cNvPr id="6" name="TextBox 6"/>
          <p:cNvSpPr txBox="1"/>
          <p:nvPr/>
        </p:nvSpPr>
        <p:spPr>
          <a:xfrm>
            <a:off x="1028700" y="2140317"/>
            <a:ext cx="8678377" cy="898525"/>
          </a:xfrm>
          <a:prstGeom prst="rect">
            <a:avLst/>
          </a:prstGeom>
        </p:spPr>
        <p:txBody>
          <a:bodyPr lIns="0" tIns="0" rIns="0" bIns="0" rtlCol="0" anchor="t">
            <a:spAutoFit/>
          </a:bodyPr>
          <a:lstStyle/>
          <a:p>
            <a:pPr algn="l">
              <a:lnSpc>
                <a:spcPts val="6649"/>
              </a:lnSpc>
            </a:pPr>
            <a:r>
              <a:rPr lang="en-US" sz="6999" b="1">
                <a:solidFill>
                  <a:srgbClr val="25632D"/>
                </a:solidFill>
                <a:latin typeface="Open Sauce Heavy"/>
                <a:ea typeface="Open Sauce Heavy"/>
                <a:cs typeface="Open Sauce Heavy"/>
                <a:sym typeface="Open Sauce Heavy"/>
              </a:rPr>
              <a:t>FAMILY TREE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4"/>
                </a:ext>
              </a:extLst>
            </a:blip>
            <a:stretch>
              <a:fillRect/>
            </a:stretch>
          </a:blipFill>
        </p:spPr>
      </p:sp>
      <p:pic>
        <p:nvPicPr>
          <p:cNvPr id="3" name="Picture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0" y="3038842"/>
            <a:ext cx="6551533" cy="6551533"/>
          </a:xfrm>
          <a:prstGeom prst="rect">
            <a:avLst/>
          </a:prstGeom>
        </p:spPr>
      </p:pic>
      <p:sp>
        <p:nvSpPr>
          <p:cNvPr id="4" name="Freeform 4"/>
          <p:cNvSpPr/>
          <p:nvPr/>
        </p:nvSpPr>
        <p:spPr>
          <a:xfrm>
            <a:off x="5367888" y="1746453"/>
            <a:ext cx="12203161" cy="8135441"/>
          </a:xfrm>
          <a:custGeom>
            <a:avLst/>
            <a:gdLst/>
            <a:ahLst/>
            <a:cxnLst/>
            <a:rect l="l" t="t" r="r" b="b"/>
            <a:pathLst>
              <a:path w="12203161" h="8135441">
                <a:moveTo>
                  <a:pt x="0" y="0"/>
                </a:moveTo>
                <a:lnTo>
                  <a:pt x="12203161" y="0"/>
                </a:lnTo>
                <a:lnTo>
                  <a:pt x="12203161" y="8135441"/>
                </a:lnTo>
                <a:lnTo>
                  <a:pt x="0" y="8135441"/>
                </a:lnTo>
                <a:lnTo>
                  <a:pt x="0" y="0"/>
                </a:lnTo>
                <a:close/>
              </a:path>
            </a:pathLst>
          </a:custGeom>
          <a:blipFill>
            <a:blip r:embed="rId6"/>
            <a:stretch>
              <a:fillRect/>
            </a:stretch>
          </a:blipFill>
        </p:spPr>
      </p:sp>
      <p:sp>
        <p:nvSpPr>
          <p:cNvPr id="5" name="Freeform 5"/>
          <p:cNvSpPr/>
          <p:nvPr/>
        </p:nvSpPr>
        <p:spPr>
          <a:xfrm>
            <a:off x="6764246" y="4759688"/>
            <a:ext cx="3905502" cy="2108971"/>
          </a:xfrm>
          <a:custGeom>
            <a:avLst/>
            <a:gdLst/>
            <a:ahLst/>
            <a:cxnLst/>
            <a:rect l="l" t="t" r="r" b="b"/>
            <a:pathLst>
              <a:path w="3905502" h="2108971">
                <a:moveTo>
                  <a:pt x="0" y="0"/>
                </a:moveTo>
                <a:lnTo>
                  <a:pt x="3905502" y="0"/>
                </a:lnTo>
                <a:lnTo>
                  <a:pt x="3905502" y="2108971"/>
                </a:lnTo>
                <a:lnTo>
                  <a:pt x="0" y="2108971"/>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05</a:t>
            </a:r>
          </a:p>
        </p:txBody>
      </p:sp>
      <p:sp>
        <p:nvSpPr>
          <p:cNvPr id="7" name="TextBox 7"/>
          <p:cNvSpPr txBox="1"/>
          <p:nvPr/>
        </p:nvSpPr>
        <p:spPr>
          <a:xfrm>
            <a:off x="1028700" y="2140317"/>
            <a:ext cx="8678377" cy="898525"/>
          </a:xfrm>
          <a:prstGeom prst="rect">
            <a:avLst/>
          </a:prstGeom>
        </p:spPr>
        <p:txBody>
          <a:bodyPr lIns="0" tIns="0" rIns="0" bIns="0" rtlCol="0" anchor="t">
            <a:spAutoFit/>
          </a:bodyPr>
          <a:lstStyle/>
          <a:p>
            <a:pPr algn="l">
              <a:lnSpc>
                <a:spcPts val="6649"/>
              </a:lnSpc>
            </a:pPr>
            <a:r>
              <a:rPr lang="en-US" sz="6999" b="1">
                <a:solidFill>
                  <a:srgbClr val="25632D"/>
                </a:solidFill>
                <a:latin typeface="Open Sauce Heavy"/>
                <a:ea typeface="Open Sauce Heavy"/>
                <a:cs typeface="Open Sauce Heavy"/>
                <a:sym typeface="Open Sauce Heavy"/>
              </a:rPr>
              <a:t>FAMILY TREE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259452" y="6630567"/>
            <a:ext cx="5590920" cy="5255465"/>
          </a:xfrm>
          <a:custGeom>
            <a:avLst/>
            <a:gdLst/>
            <a:ahLst/>
            <a:cxnLst/>
            <a:rect l="l" t="t" r="r" b="b"/>
            <a:pathLst>
              <a:path w="5590920" h="5255465">
                <a:moveTo>
                  <a:pt x="0" y="0"/>
                </a:moveTo>
                <a:lnTo>
                  <a:pt x="5590921" y="0"/>
                </a:lnTo>
                <a:lnTo>
                  <a:pt x="5590921" y="5255466"/>
                </a:lnTo>
                <a:lnTo>
                  <a:pt x="0" y="5255466"/>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sp>
      <p:sp>
        <p:nvSpPr>
          <p:cNvPr id="4" name="Freeform 4"/>
          <p:cNvSpPr/>
          <p:nvPr/>
        </p:nvSpPr>
        <p:spPr>
          <a:xfrm>
            <a:off x="1263006" y="1689100"/>
            <a:ext cx="7880994" cy="7880994"/>
          </a:xfrm>
          <a:custGeom>
            <a:avLst/>
            <a:gdLst/>
            <a:ahLst/>
            <a:cxnLst/>
            <a:rect l="l" t="t" r="r" b="b"/>
            <a:pathLst>
              <a:path w="7880994" h="7880994">
                <a:moveTo>
                  <a:pt x="0" y="0"/>
                </a:moveTo>
                <a:lnTo>
                  <a:pt x="7880994" y="0"/>
                </a:lnTo>
                <a:lnTo>
                  <a:pt x="7880994" y="7880994"/>
                </a:lnTo>
                <a:lnTo>
                  <a:pt x="0" y="7880994"/>
                </a:lnTo>
                <a:lnTo>
                  <a:pt x="0" y="0"/>
                </a:lnTo>
                <a:close/>
              </a:path>
            </a:pathLst>
          </a:custGeom>
          <a:blipFill>
            <a:blip r:embed="rId4"/>
            <a:stretch>
              <a:fillRect/>
            </a:stretch>
          </a:blipFill>
        </p:spPr>
      </p:sp>
      <p:sp>
        <p:nvSpPr>
          <p:cNvPr id="5" name="Freeform 5"/>
          <p:cNvSpPr/>
          <p:nvPr/>
        </p:nvSpPr>
        <p:spPr>
          <a:xfrm>
            <a:off x="12785611" y="3143637"/>
            <a:ext cx="3761584" cy="6642974"/>
          </a:xfrm>
          <a:custGeom>
            <a:avLst/>
            <a:gdLst/>
            <a:ahLst/>
            <a:cxnLst/>
            <a:rect l="l" t="t" r="r" b="b"/>
            <a:pathLst>
              <a:path w="3761584" h="6642974">
                <a:moveTo>
                  <a:pt x="0" y="0"/>
                </a:moveTo>
                <a:lnTo>
                  <a:pt x="3761584" y="0"/>
                </a:lnTo>
                <a:lnTo>
                  <a:pt x="3761584" y="6642974"/>
                </a:lnTo>
                <a:lnTo>
                  <a:pt x="0" y="6642974"/>
                </a:lnTo>
                <a:lnTo>
                  <a:pt x="0" y="0"/>
                </a:lnTo>
                <a:close/>
              </a:path>
            </a:pathLst>
          </a:custGeom>
          <a:blipFill>
            <a:blip r:embed="rId5"/>
            <a:stretch>
              <a:fillRect/>
            </a:stretch>
          </a:blipFill>
        </p:spPr>
      </p:sp>
      <p:sp>
        <p:nvSpPr>
          <p:cNvPr id="6" name="TextBox 6"/>
          <p:cNvSpPr txBox="1"/>
          <p:nvPr/>
        </p:nvSpPr>
        <p:spPr>
          <a:xfrm>
            <a:off x="8311922" y="1851025"/>
            <a:ext cx="8947378" cy="1736725"/>
          </a:xfrm>
          <a:prstGeom prst="rect">
            <a:avLst/>
          </a:prstGeom>
        </p:spPr>
        <p:txBody>
          <a:bodyPr lIns="0" tIns="0" rIns="0" bIns="0" rtlCol="0" anchor="t">
            <a:spAutoFit/>
          </a:bodyPr>
          <a:lstStyle/>
          <a:p>
            <a:pPr algn="r">
              <a:lnSpc>
                <a:spcPts val="6649"/>
              </a:lnSpc>
            </a:pPr>
            <a:r>
              <a:rPr lang="en-US" sz="6999" b="1">
                <a:solidFill>
                  <a:srgbClr val="25632D"/>
                </a:solidFill>
                <a:latin typeface="Open Sauce Heavy"/>
                <a:ea typeface="Open Sauce Heavy"/>
                <a:cs typeface="Open Sauce Heavy"/>
                <a:sym typeface="Open Sauce Heavy"/>
              </a:rPr>
              <a:t>VINCAS GRYBAUSKAS LINE</a:t>
            </a:r>
          </a:p>
        </p:txBody>
      </p:sp>
      <p:sp>
        <p:nvSpPr>
          <p:cNvPr id="7" name="TextBox 7"/>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850525" y="1028700"/>
            <a:ext cx="408775" cy="344904"/>
          </a:xfrm>
          <a:custGeom>
            <a:avLst/>
            <a:gdLst/>
            <a:ahLst/>
            <a:cxnLst/>
            <a:rect l="l" t="t" r="r" b="b"/>
            <a:pathLst>
              <a:path w="408775" h="344904">
                <a:moveTo>
                  <a:pt x="0" y="0"/>
                </a:moveTo>
                <a:lnTo>
                  <a:pt x="408775" y="0"/>
                </a:lnTo>
                <a:lnTo>
                  <a:pt x="408775" y="344904"/>
                </a:lnTo>
                <a:lnTo>
                  <a:pt x="0" y="344904"/>
                </a:lnTo>
                <a:lnTo>
                  <a:pt x="0" y="0"/>
                </a:lnTo>
                <a:close/>
              </a:path>
            </a:pathLst>
          </a:custGeom>
          <a:blipFill>
            <a:blip>
              <a:extLst>
                <a:ext uri="{96DAC541-7B7A-43D3-8B79-37D633B846F1}">
                  <asvg:svgBlip xmlns:asvg="http://schemas.microsoft.com/office/drawing/2016/SVG/main" r:embed="rId4"/>
                </a:ext>
              </a:extLst>
            </a:blip>
            <a:stretch>
              <a:fillRect/>
            </a:stretch>
          </a:blipFill>
        </p:spPr>
      </p:sp>
      <p:pic>
        <p:nvPicPr>
          <p:cNvPr id="3" name="Picture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0" y="3038842"/>
            <a:ext cx="6551533" cy="6551533"/>
          </a:xfrm>
          <a:prstGeom prst="rect">
            <a:avLst/>
          </a:prstGeom>
        </p:spPr>
      </p:pic>
      <p:sp>
        <p:nvSpPr>
          <p:cNvPr id="4" name="TextBox 4"/>
          <p:cNvSpPr txBox="1"/>
          <p:nvPr/>
        </p:nvSpPr>
        <p:spPr>
          <a:xfrm>
            <a:off x="1028700" y="1002714"/>
            <a:ext cx="5213865" cy="349250"/>
          </a:xfrm>
          <a:prstGeom prst="rect">
            <a:avLst/>
          </a:prstGeom>
        </p:spPr>
        <p:txBody>
          <a:bodyPr lIns="0" tIns="0" rIns="0" bIns="0" rtlCol="0" anchor="t">
            <a:spAutoFit/>
          </a:bodyPr>
          <a:lstStyle/>
          <a:p>
            <a:pPr algn="l">
              <a:lnSpc>
                <a:spcPts val="2800"/>
              </a:lnSpc>
            </a:pPr>
            <a:r>
              <a:rPr lang="en-US" sz="2000">
                <a:solidFill>
                  <a:srgbClr val="131313"/>
                </a:solidFill>
                <a:latin typeface="Aileron"/>
                <a:ea typeface="Aileron"/>
                <a:cs typeface="Aileron"/>
                <a:sym typeface="Aileron"/>
              </a:rPr>
              <a:t>PAGE 07</a:t>
            </a:r>
          </a:p>
        </p:txBody>
      </p:sp>
      <p:sp>
        <p:nvSpPr>
          <p:cNvPr id="5" name="Freeform 5"/>
          <p:cNvSpPr/>
          <p:nvPr/>
        </p:nvSpPr>
        <p:spPr>
          <a:xfrm>
            <a:off x="5367888" y="1746453"/>
            <a:ext cx="12203161" cy="8135441"/>
          </a:xfrm>
          <a:custGeom>
            <a:avLst/>
            <a:gdLst/>
            <a:ahLst/>
            <a:cxnLst/>
            <a:rect l="l" t="t" r="r" b="b"/>
            <a:pathLst>
              <a:path w="12203161" h="8135441">
                <a:moveTo>
                  <a:pt x="0" y="0"/>
                </a:moveTo>
                <a:lnTo>
                  <a:pt x="12203161" y="0"/>
                </a:lnTo>
                <a:lnTo>
                  <a:pt x="12203161" y="8135441"/>
                </a:lnTo>
                <a:lnTo>
                  <a:pt x="0" y="8135441"/>
                </a:lnTo>
                <a:lnTo>
                  <a:pt x="0" y="0"/>
                </a:lnTo>
                <a:close/>
              </a:path>
            </a:pathLst>
          </a:custGeom>
          <a:blipFill>
            <a:blip r:embed="rId6"/>
            <a:stretch>
              <a:fillRect/>
            </a:stretch>
          </a:blipFill>
        </p:spPr>
      </p:sp>
      <p:sp>
        <p:nvSpPr>
          <p:cNvPr id="6" name="TextBox 6"/>
          <p:cNvSpPr txBox="1"/>
          <p:nvPr/>
        </p:nvSpPr>
        <p:spPr>
          <a:xfrm>
            <a:off x="1028700" y="2140317"/>
            <a:ext cx="8678377" cy="898525"/>
          </a:xfrm>
          <a:prstGeom prst="rect">
            <a:avLst/>
          </a:prstGeom>
        </p:spPr>
        <p:txBody>
          <a:bodyPr lIns="0" tIns="0" rIns="0" bIns="0" rtlCol="0" anchor="t">
            <a:spAutoFit/>
          </a:bodyPr>
          <a:lstStyle/>
          <a:p>
            <a:pPr algn="l">
              <a:lnSpc>
                <a:spcPts val="6649"/>
              </a:lnSpc>
            </a:pPr>
            <a:r>
              <a:rPr lang="en-US" sz="6999" b="1">
                <a:solidFill>
                  <a:srgbClr val="25632D"/>
                </a:solidFill>
                <a:latin typeface="Open Sauce Heavy"/>
                <a:ea typeface="Open Sauce Heavy"/>
                <a:cs typeface="Open Sauce Heavy"/>
                <a:sym typeface="Open Sauce Heavy"/>
              </a:rPr>
              <a:t>FAMILY TREE 👨‍👩‍👧‍👦🌳</a:t>
            </a:r>
          </a:p>
        </p:txBody>
      </p:sp>
      <p:sp>
        <p:nvSpPr>
          <p:cNvPr id="7" name="Freeform 7"/>
          <p:cNvSpPr/>
          <p:nvPr/>
        </p:nvSpPr>
        <p:spPr>
          <a:xfrm>
            <a:off x="12945024" y="4901496"/>
            <a:ext cx="3905502" cy="2108971"/>
          </a:xfrm>
          <a:custGeom>
            <a:avLst/>
            <a:gdLst/>
            <a:ahLst/>
            <a:cxnLst/>
            <a:rect l="l" t="t" r="r" b="b"/>
            <a:pathLst>
              <a:path w="3905502" h="2108971">
                <a:moveTo>
                  <a:pt x="0" y="0"/>
                </a:moveTo>
                <a:lnTo>
                  <a:pt x="3905501" y="0"/>
                </a:lnTo>
                <a:lnTo>
                  <a:pt x="3905501" y="2108971"/>
                </a:lnTo>
                <a:lnTo>
                  <a:pt x="0" y="2108971"/>
                </a:lnTo>
                <a:lnTo>
                  <a:pt x="0" y="0"/>
                </a:lnTo>
                <a:close/>
              </a:path>
            </a:pathLst>
          </a:custGeom>
          <a:blipFill>
            <a:blip>
              <a:extLst>
                <a:ext uri="{96DAC541-7B7A-43D3-8B79-37D633B846F1}">
                  <asvg:svgBlip xmlns:asvg="http://schemas.microsoft.com/office/drawing/2016/SVG/main" r:embed="rId7"/>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1127</Words>
  <Application>Microsoft Office PowerPoint</Application>
  <PresentationFormat>Custom</PresentationFormat>
  <Paragraphs>75</Paragraphs>
  <Slides>15</Slides>
  <Notes>0</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Open Sans Bold</vt:lpstr>
      <vt:lpstr>Arial</vt:lpstr>
      <vt:lpstr>Aileron Light</vt:lpstr>
      <vt:lpstr>Bricolage Grotesque Ultra-Bold</vt:lpstr>
      <vt:lpstr>Aileron</vt:lpstr>
      <vt:lpstr>Open Sauce Heavy</vt:lpstr>
      <vt:lpstr>Aileron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Antoni Grzybowski prezentācija 2026</dc:title>
  <cp:lastModifiedBy>Daniēls Buks-Vaivads</cp:lastModifiedBy>
  <cp:revision>5</cp:revision>
  <dcterms:created xsi:type="dcterms:W3CDTF">2006-08-16T00:00:00Z</dcterms:created>
  <dcterms:modified xsi:type="dcterms:W3CDTF">2026-07-29T14:01:50Z</dcterms:modified>
  <dc:identifier>DAHQwcM1mJA</dc:identifier>
</cp:coreProperties>
</file>